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>
        <p:scale>
          <a:sx n="42" d="100"/>
          <a:sy n="42" d="100"/>
        </p:scale>
        <p:origin x="780" y="-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18287999" cy="1028699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5143503"/>
            <a:ext cx="18275935" cy="5143500"/>
          </a:xfrm>
          <a:custGeom>
            <a:avLst/>
            <a:gdLst/>
            <a:ahLst/>
            <a:cxnLst/>
            <a:rect l="l" t="t" r="r" b="b"/>
            <a:pathLst>
              <a:path w="18275935" h="5143500">
                <a:moveTo>
                  <a:pt x="0" y="0"/>
                </a:moveTo>
                <a:lnTo>
                  <a:pt x="18275497" y="0"/>
                </a:lnTo>
                <a:lnTo>
                  <a:pt x="18275497" y="5143497"/>
                </a:lnTo>
                <a:lnTo>
                  <a:pt x="0" y="51434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1776" y="319795"/>
            <a:ext cx="6570083" cy="18454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6000" y="2842941"/>
            <a:ext cx="8016875" cy="6415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050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3086100" cy="10271125"/>
            </a:xfrm>
            <a:custGeom>
              <a:avLst/>
              <a:gdLst/>
              <a:ahLst/>
              <a:cxnLst/>
              <a:rect l="l" t="t" r="r" b="b"/>
              <a:pathLst>
                <a:path w="3086100" h="10271125">
                  <a:moveTo>
                    <a:pt x="3086099" y="10270925"/>
                  </a:moveTo>
                  <a:lnTo>
                    <a:pt x="0" y="10270925"/>
                  </a:lnTo>
                  <a:lnTo>
                    <a:pt x="0" y="0"/>
                  </a:lnTo>
                  <a:lnTo>
                    <a:pt x="3086099" y="0"/>
                  </a:lnTo>
                  <a:lnTo>
                    <a:pt x="3086099" y="10270925"/>
                  </a:lnTo>
                  <a:close/>
                </a:path>
              </a:pathLst>
            </a:custGeom>
            <a:solidFill>
              <a:srgbClr val="583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35581" y="3039064"/>
            <a:ext cx="11621770" cy="689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350" spc="-300" dirty="0">
                <a:solidFill>
                  <a:srgbClr val="000000"/>
                </a:solidFill>
                <a:latin typeface="Tahoma"/>
                <a:cs typeface="Tahoma"/>
              </a:rPr>
              <a:t>ISLAMIC</a:t>
            </a:r>
            <a:r>
              <a:rPr sz="4350" spc="-19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350" spc="-165" dirty="0">
                <a:solidFill>
                  <a:srgbClr val="000000"/>
                </a:solidFill>
                <a:latin typeface="Tahoma"/>
                <a:cs typeface="Tahoma"/>
              </a:rPr>
              <a:t>BANKING</a:t>
            </a:r>
            <a:r>
              <a:rPr sz="4350" spc="-19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350" dirty="0">
                <a:solidFill>
                  <a:srgbClr val="000000"/>
                </a:solidFill>
                <a:latin typeface="Tahoma"/>
                <a:cs typeface="Tahoma"/>
              </a:rPr>
              <a:t>AND</a:t>
            </a:r>
            <a:r>
              <a:rPr sz="4350" spc="-19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350" spc="-165" dirty="0">
                <a:solidFill>
                  <a:srgbClr val="000000"/>
                </a:solidFill>
                <a:latin typeface="Tahoma"/>
                <a:cs typeface="Tahoma"/>
              </a:rPr>
              <a:t>FINANCE</a:t>
            </a:r>
            <a:r>
              <a:rPr sz="4350" spc="-19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350" spc="-420" dirty="0">
                <a:solidFill>
                  <a:srgbClr val="000000"/>
                </a:solidFill>
                <a:latin typeface="Tahoma"/>
                <a:cs typeface="Tahoma"/>
              </a:rPr>
              <a:t>IN</a:t>
            </a:r>
            <a:r>
              <a:rPr sz="4350" spc="-19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350" spc="-120" dirty="0">
                <a:solidFill>
                  <a:srgbClr val="000000"/>
                </a:solidFill>
                <a:latin typeface="Tahoma"/>
                <a:cs typeface="Tahoma"/>
              </a:rPr>
              <a:t>AFRICA</a:t>
            </a:r>
            <a:endParaRPr sz="43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35621" y="4046074"/>
            <a:ext cx="11414125" cy="1892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95"/>
              </a:spcBef>
            </a:pPr>
            <a:r>
              <a:rPr sz="5300" b="1" spc="635" dirty="0">
                <a:solidFill>
                  <a:srgbClr val="583C8F"/>
                </a:solidFill>
                <a:latin typeface="Calibri"/>
                <a:cs typeface="Calibri"/>
              </a:rPr>
              <a:t>EMERGING</a:t>
            </a:r>
            <a:r>
              <a:rPr sz="5300" b="1" spc="28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5300" b="1" spc="650" dirty="0">
                <a:solidFill>
                  <a:srgbClr val="583C8F"/>
                </a:solidFill>
                <a:latin typeface="Calibri"/>
                <a:cs typeface="Calibri"/>
              </a:rPr>
              <a:t>OPPORTUNITIES</a:t>
            </a:r>
            <a:r>
              <a:rPr sz="5300" b="1" spc="285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5300" b="1" spc="750" dirty="0">
                <a:solidFill>
                  <a:srgbClr val="583C8F"/>
                </a:solidFill>
                <a:latin typeface="Calibri"/>
                <a:cs typeface="Calibri"/>
              </a:rPr>
              <a:t>AND </a:t>
            </a:r>
            <a:r>
              <a:rPr sz="5300" b="1" spc="755" dirty="0">
                <a:solidFill>
                  <a:srgbClr val="583C8F"/>
                </a:solidFill>
                <a:latin typeface="Calibri"/>
                <a:cs typeface="Calibri"/>
              </a:rPr>
              <a:t>ROLE</a:t>
            </a:r>
            <a:r>
              <a:rPr sz="5300" b="1" spc="26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5300" b="1" spc="795" dirty="0">
                <a:solidFill>
                  <a:srgbClr val="583C8F"/>
                </a:solidFill>
                <a:latin typeface="Calibri"/>
                <a:cs typeface="Calibri"/>
              </a:rPr>
              <a:t>OF</a:t>
            </a:r>
            <a:r>
              <a:rPr sz="5300" b="1" spc="26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5300" b="1" spc="780" dirty="0">
                <a:solidFill>
                  <a:srgbClr val="583C8F"/>
                </a:solidFill>
                <a:latin typeface="Calibri"/>
                <a:cs typeface="Calibri"/>
              </a:rPr>
              <a:t>CENTRAL</a:t>
            </a:r>
            <a:r>
              <a:rPr sz="5300" b="1" spc="26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5300" b="1" spc="910" dirty="0">
                <a:solidFill>
                  <a:srgbClr val="583C8F"/>
                </a:solidFill>
                <a:latin typeface="Calibri"/>
                <a:cs typeface="Calibri"/>
              </a:rPr>
              <a:t>BANKS</a:t>
            </a:r>
            <a:endParaRPr sz="53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629271" y="10773"/>
            <a:ext cx="14654530" cy="6288405"/>
            <a:chOff x="3629271" y="10773"/>
            <a:chExt cx="14654530" cy="6288405"/>
          </a:xfrm>
        </p:grpSpPr>
        <p:sp>
          <p:nvSpPr>
            <p:cNvPr id="8" name="object 8"/>
            <p:cNvSpPr/>
            <p:nvPr/>
          </p:nvSpPr>
          <p:spPr>
            <a:xfrm>
              <a:off x="3648321" y="6259149"/>
              <a:ext cx="9687560" cy="20955"/>
            </a:xfrm>
            <a:custGeom>
              <a:avLst/>
              <a:gdLst/>
              <a:ahLst/>
              <a:cxnLst/>
              <a:rect l="l" t="t" r="r" b="b"/>
              <a:pathLst>
                <a:path w="9687560" h="20954">
                  <a:moveTo>
                    <a:pt x="0" y="20502"/>
                  </a:moveTo>
                  <a:lnTo>
                    <a:pt x="9686952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66920" y="4748353"/>
              <a:ext cx="216843" cy="2167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66920" y="4221892"/>
              <a:ext cx="216843" cy="2167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31094" y="4221892"/>
              <a:ext cx="216842" cy="2167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66920" y="3695430"/>
              <a:ext cx="216843" cy="2167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31094" y="3695430"/>
              <a:ext cx="216842" cy="2167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995835" y="3695430"/>
              <a:ext cx="216842" cy="2167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66920" y="3168969"/>
              <a:ext cx="216843" cy="2167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31094" y="3168969"/>
              <a:ext cx="216842" cy="21674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995835" y="3168969"/>
              <a:ext cx="216842" cy="2167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60006" y="3168969"/>
              <a:ext cx="216842" cy="2167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066920" y="2642508"/>
              <a:ext cx="216843" cy="2167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31094" y="2642508"/>
              <a:ext cx="216842" cy="2167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995835" y="2642508"/>
              <a:ext cx="216842" cy="21674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460006" y="2642508"/>
              <a:ext cx="216842" cy="2167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924179" y="2642508"/>
              <a:ext cx="216842" cy="2167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66920" y="2116618"/>
              <a:ext cx="216843" cy="2167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31094" y="2116618"/>
              <a:ext cx="216842" cy="21674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995835" y="2116618"/>
              <a:ext cx="216842" cy="21674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60006" y="2116618"/>
              <a:ext cx="216842" cy="21674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924179" y="2116618"/>
              <a:ext cx="216842" cy="21674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388921" y="2116618"/>
              <a:ext cx="216842" cy="21674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066920" y="1590156"/>
              <a:ext cx="216843" cy="21674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531094" y="1590156"/>
              <a:ext cx="216842" cy="21674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995835" y="1590156"/>
              <a:ext cx="216842" cy="21674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460006" y="1590156"/>
              <a:ext cx="216842" cy="21674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924179" y="1590156"/>
              <a:ext cx="216842" cy="21674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388921" y="1590156"/>
              <a:ext cx="216842" cy="21674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53093" y="1590156"/>
              <a:ext cx="216843" cy="21674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66920" y="1063695"/>
              <a:ext cx="216843" cy="21674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31094" y="1063695"/>
              <a:ext cx="216842" cy="21674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995835" y="1063695"/>
              <a:ext cx="216842" cy="21674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460006" y="1063695"/>
              <a:ext cx="216842" cy="21674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924179" y="1063695"/>
              <a:ext cx="216842" cy="21674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388921" y="1063695"/>
              <a:ext cx="216842" cy="21674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853093" y="1063695"/>
              <a:ext cx="216843" cy="21674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317264" y="1063695"/>
              <a:ext cx="216842" cy="21674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066920" y="537234"/>
              <a:ext cx="216843" cy="21674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531094" y="537234"/>
              <a:ext cx="216842" cy="21674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460006" y="537234"/>
              <a:ext cx="216842" cy="21674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995835" y="537234"/>
              <a:ext cx="216842" cy="21674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924179" y="537234"/>
              <a:ext cx="216842" cy="21674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388921" y="537234"/>
              <a:ext cx="216842" cy="21674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853093" y="537234"/>
              <a:ext cx="216843" cy="21674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317264" y="537234"/>
              <a:ext cx="216842" cy="21674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782007" y="537234"/>
              <a:ext cx="216842" cy="21674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66920" y="10773"/>
              <a:ext cx="216843" cy="21674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995835" y="10773"/>
              <a:ext cx="216842" cy="21674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31094" y="10773"/>
              <a:ext cx="216842" cy="2167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460006" y="10773"/>
              <a:ext cx="216842" cy="21674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388921" y="10773"/>
              <a:ext cx="216842" cy="21674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924179" y="10773"/>
              <a:ext cx="216842" cy="21674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853093" y="10773"/>
              <a:ext cx="216843" cy="21674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317264" y="10773"/>
              <a:ext cx="216842" cy="21674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782007" y="10773"/>
              <a:ext cx="216842" cy="21674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246179" y="10773"/>
              <a:ext cx="216842" cy="216744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3635621" y="6760518"/>
            <a:ext cx="11029950" cy="1083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799"/>
              </a:lnSpc>
              <a:spcBef>
                <a:spcPts val="100"/>
              </a:spcBef>
            </a:pPr>
            <a:r>
              <a:rPr sz="3050" spc="-100" dirty="0">
                <a:latin typeface="Lucida Sans Unicode"/>
                <a:cs typeface="Lucida Sans Unicode"/>
              </a:rPr>
              <a:t>PRESENTATION</a:t>
            </a:r>
            <a:r>
              <a:rPr sz="3050" spc="-145" dirty="0">
                <a:latin typeface="Lucida Sans Unicode"/>
                <a:cs typeface="Lucida Sans Unicode"/>
              </a:rPr>
              <a:t> </a:t>
            </a:r>
            <a:r>
              <a:rPr sz="3050" spc="-185" dirty="0">
                <a:latin typeface="Lucida Sans Unicode"/>
                <a:cs typeface="Lucida Sans Unicode"/>
              </a:rPr>
              <a:t>AT</a:t>
            </a:r>
            <a:r>
              <a:rPr sz="3050" spc="-145" dirty="0">
                <a:latin typeface="Lucida Sans Unicode"/>
                <a:cs typeface="Lucida Sans Unicode"/>
              </a:rPr>
              <a:t> </a:t>
            </a:r>
            <a:r>
              <a:rPr sz="3050" spc="-185" dirty="0">
                <a:latin typeface="Lucida Sans Unicode"/>
                <a:cs typeface="Lucida Sans Unicode"/>
              </a:rPr>
              <a:t>THE</a:t>
            </a:r>
            <a:r>
              <a:rPr sz="3050" spc="-145" dirty="0">
                <a:latin typeface="Lucida Sans Unicode"/>
                <a:cs typeface="Lucida Sans Unicode"/>
              </a:rPr>
              <a:t> </a:t>
            </a:r>
            <a:r>
              <a:rPr sz="3050" spc="-360" dirty="0">
                <a:latin typeface="Lucida Sans Unicode"/>
                <a:cs typeface="Lucida Sans Unicode"/>
              </a:rPr>
              <a:t>10TH</a:t>
            </a:r>
            <a:r>
              <a:rPr sz="3050" spc="-145" dirty="0">
                <a:latin typeface="Lucida Sans Unicode"/>
                <a:cs typeface="Lucida Sans Unicode"/>
              </a:rPr>
              <a:t> </a:t>
            </a:r>
            <a:r>
              <a:rPr sz="3050" spc="-45" dirty="0">
                <a:latin typeface="Lucida Sans Unicode"/>
                <a:cs typeface="Lucida Sans Unicode"/>
              </a:rPr>
              <a:t>AFRICAN</a:t>
            </a:r>
            <a:r>
              <a:rPr sz="3050" spc="-145" dirty="0">
                <a:latin typeface="Lucida Sans Unicode"/>
                <a:cs typeface="Lucida Sans Unicode"/>
              </a:rPr>
              <a:t> </a:t>
            </a:r>
            <a:r>
              <a:rPr sz="3050" spc="-35" dirty="0">
                <a:latin typeface="Lucida Sans Unicode"/>
                <a:cs typeface="Lucida Sans Unicode"/>
              </a:rPr>
              <a:t>ISLAMIC</a:t>
            </a:r>
            <a:r>
              <a:rPr sz="3050" spc="-145" dirty="0">
                <a:latin typeface="Lucida Sans Unicode"/>
                <a:cs typeface="Lucida Sans Unicode"/>
              </a:rPr>
              <a:t> </a:t>
            </a:r>
            <a:r>
              <a:rPr sz="3050" spc="-50" dirty="0">
                <a:latin typeface="Lucida Sans Unicode"/>
                <a:cs typeface="Lucida Sans Unicode"/>
              </a:rPr>
              <a:t>BANKING</a:t>
            </a:r>
            <a:r>
              <a:rPr sz="3050" spc="-145" dirty="0">
                <a:latin typeface="Lucida Sans Unicode"/>
                <a:cs typeface="Lucida Sans Unicode"/>
              </a:rPr>
              <a:t> </a:t>
            </a:r>
            <a:r>
              <a:rPr sz="3050" spc="-25" dirty="0">
                <a:latin typeface="Lucida Sans Unicode"/>
                <a:cs typeface="Lucida Sans Unicode"/>
              </a:rPr>
              <a:t>AND </a:t>
            </a:r>
            <a:r>
              <a:rPr sz="3050" spc="-55" dirty="0">
                <a:latin typeface="Lucida Sans Unicode"/>
                <a:cs typeface="Lucida Sans Unicode"/>
              </a:rPr>
              <a:t>FINANCE</a:t>
            </a:r>
            <a:r>
              <a:rPr sz="3050" spc="-170" dirty="0">
                <a:latin typeface="Lucida Sans Unicode"/>
                <a:cs typeface="Lucida Sans Unicode"/>
              </a:rPr>
              <a:t> </a:t>
            </a:r>
            <a:r>
              <a:rPr sz="3050" spc="-65" dirty="0">
                <a:latin typeface="Lucida Sans Unicode"/>
                <a:cs typeface="Lucida Sans Unicode"/>
              </a:rPr>
              <a:t>SUMMIT</a:t>
            </a:r>
            <a:r>
              <a:rPr sz="3050" spc="-165" dirty="0">
                <a:latin typeface="Lucida Sans Unicode"/>
                <a:cs typeface="Lucida Sans Unicode"/>
              </a:rPr>
              <a:t> </a:t>
            </a:r>
            <a:r>
              <a:rPr sz="3050" spc="-130" dirty="0">
                <a:latin typeface="Lucida Sans Unicode"/>
                <a:cs typeface="Lucida Sans Unicode"/>
              </a:rPr>
              <a:t>IN</a:t>
            </a:r>
            <a:r>
              <a:rPr sz="3050" spc="-155" dirty="0">
                <a:latin typeface="Lucida Sans Unicode"/>
                <a:cs typeface="Lucida Sans Unicode"/>
              </a:rPr>
              <a:t> </a:t>
            </a:r>
            <a:r>
              <a:rPr sz="3050" spc="-20" dirty="0">
                <a:latin typeface="Lucida Sans Unicode"/>
                <a:cs typeface="Lucida Sans Unicode"/>
              </a:rPr>
              <a:t>BANJUL,</a:t>
            </a:r>
            <a:r>
              <a:rPr sz="3050" spc="-160" dirty="0">
                <a:latin typeface="Lucida Sans Unicode"/>
                <a:cs typeface="Lucida Sans Unicode"/>
              </a:rPr>
              <a:t> </a:t>
            </a:r>
            <a:r>
              <a:rPr sz="3050" spc="-10" dirty="0">
                <a:latin typeface="Lucida Sans Unicode"/>
                <a:cs typeface="Lucida Sans Unicode"/>
              </a:rPr>
              <a:t>GAMBIA</a:t>
            </a:r>
            <a:endParaRPr sz="305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9771" y="1978339"/>
            <a:ext cx="2620010" cy="0"/>
          </a:xfrm>
          <a:custGeom>
            <a:avLst/>
            <a:gdLst/>
            <a:ahLst/>
            <a:cxnLst/>
            <a:rect l="l" t="t" r="r" b="b"/>
            <a:pathLst>
              <a:path w="2620010">
                <a:moveTo>
                  <a:pt x="0" y="0"/>
                </a:moveTo>
                <a:lnTo>
                  <a:pt x="2619483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476" y="5143526"/>
            <a:ext cx="18275935" cy="5143500"/>
          </a:xfrm>
          <a:custGeom>
            <a:avLst/>
            <a:gdLst/>
            <a:ahLst/>
            <a:cxnLst/>
            <a:rect l="l" t="t" r="r" b="b"/>
            <a:pathLst>
              <a:path w="18275935" h="5143500">
                <a:moveTo>
                  <a:pt x="18275497" y="0"/>
                </a:moveTo>
                <a:lnTo>
                  <a:pt x="18275497" y="5143473"/>
                </a:lnTo>
                <a:lnTo>
                  <a:pt x="0" y="5143473"/>
                </a:lnTo>
                <a:lnTo>
                  <a:pt x="0" y="0"/>
                </a:lnTo>
                <a:lnTo>
                  <a:pt x="18275497" y="0"/>
                </a:lnTo>
                <a:close/>
              </a:path>
            </a:pathLst>
          </a:custGeom>
          <a:solidFill>
            <a:srgbClr val="583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1242504" y="184871"/>
            <a:ext cx="3552190" cy="4774565"/>
            <a:chOff x="11242504" y="184871"/>
            <a:chExt cx="3552190" cy="47745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3290" y="215658"/>
              <a:ext cx="3491270" cy="47116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242504" y="184871"/>
              <a:ext cx="3552190" cy="4774565"/>
            </a:xfrm>
            <a:custGeom>
              <a:avLst/>
              <a:gdLst/>
              <a:ahLst/>
              <a:cxnLst/>
              <a:rect l="l" t="t" r="r" b="b"/>
              <a:pathLst>
                <a:path w="3552190" h="4774565">
                  <a:moveTo>
                    <a:pt x="3172314" y="4774480"/>
                  </a:moveTo>
                  <a:lnTo>
                    <a:pt x="379297" y="4774480"/>
                  </a:lnTo>
                  <a:lnTo>
                    <a:pt x="331744" y="4771523"/>
                  </a:lnTo>
                  <a:lnTo>
                    <a:pt x="285947" y="4762888"/>
                  </a:lnTo>
                  <a:lnTo>
                    <a:pt x="242261" y="4748933"/>
                  </a:lnTo>
                  <a:lnTo>
                    <a:pt x="201044" y="4730014"/>
                  </a:lnTo>
                  <a:lnTo>
                    <a:pt x="162652" y="4706488"/>
                  </a:lnTo>
                  <a:lnTo>
                    <a:pt x="127442" y="4678710"/>
                  </a:lnTo>
                  <a:lnTo>
                    <a:pt x="95770" y="4647038"/>
                  </a:lnTo>
                  <a:lnTo>
                    <a:pt x="67992" y="4611827"/>
                  </a:lnTo>
                  <a:lnTo>
                    <a:pt x="44465" y="4573435"/>
                  </a:lnTo>
                  <a:lnTo>
                    <a:pt x="25546" y="4532218"/>
                  </a:lnTo>
                  <a:lnTo>
                    <a:pt x="11591" y="4488533"/>
                  </a:lnTo>
                  <a:lnTo>
                    <a:pt x="2957" y="4442735"/>
                  </a:lnTo>
                  <a:lnTo>
                    <a:pt x="0" y="4395182"/>
                  </a:lnTo>
                  <a:lnTo>
                    <a:pt x="76" y="379297"/>
                  </a:lnTo>
                  <a:lnTo>
                    <a:pt x="2957" y="332712"/>
                  </a:lnTo>
                  <a:lnTo>
                    <a:pt x="11591" y="286692"/>
                  </a:lnTo>
                  <a:lnTo>
                    <a:pt x="25546" y="242821"/>
                  </a:lnTo>
                  <a:lnTo>
                    <a:pt x="44465" y="201452"/>
                  </a:lnTo>
                  <a:lnTo>
                    <a:pt x="67992" y="162938"/>
                  </a:lnTo>
                  <a:lnTo>
                    <a:pt x="95770" y="127633"/>
                  </a:lnTo>
                  <a:lnTo>
                    <a:pt x="127442" y="95890"/>
                  </a:lnTo>
                  <a:lnTo>
                    <a:pt x="162652" y="68061"/>
                  </a:lnTo>
                  <a:lnTo>
                    <a:pt x="201122" y="44464"/>
                  </a:lnTo>
                  <a:lnTo>
                    <a:pt x="242308" y="25545"/>
                  </a:lnTo>
                  <a:lnTo>
                    <a:pt x="285970" y="11590"/>
                  </a:lnTo>
                  <a:lnTo>
                    <a:pt x="331753" y="2956"/>
                  </a:lnTo>
                  <a:lnTo>
                    <a:pt x="379279" y="0"/>
                  </a:lnTo>
                  <a:lnTo>
                    <a:pt x="3172332" y="0"/>
                  </a:lnTo>
                  <a:lnTo>
                    <a:pt x="3219870" y="2956"/>
                  </a:lnTo>
                  <a:lnTo>
                    <a:pt x="3265679" y="11595"/>
                  </a:lnTo>
                  <a:lnTo>
                    <a:pt x="3309384" y="25560"/>
                  </a:lnTo>
                  <a:lnTo>
                    <a:pt x="3350626" y="44500"/>
                  </a:lnTo>
                  <a:lnTo>
                    <a:pt x="3378486" y="61573"/>
                  </a:lnTo>
                  <a:lnTo>
                    <a:pt x="379297" y="61573"/>
                  </a:lnTo>
                  <a:lnTo>
                    <a:pt x="332483" y="65031"/>
                  </a:lnTo>
                  <a:lnTo>
                    <a:pt x="287755" y="75074"/>
                  </a:lnTo>
                  <a:lnTo>
                    <a:pt x="245614" y="91201"/>
                  </a:lnTo>
                  <a:lnTo>
                    <a:pt x="206560" y="112912"/>
                  </a:lnTo>
                  <a:lnTo>
                    <a:pt x="171092" y="139709"/>
                  </a:lnTo>
                  <a:lnTo>
                    <a:pt x="139710" y="171091"/>
                  </a:lnTo>
                  <a:lnTo>
                    <a:pt x="112913" y="206559"/>
                  </a:lnTo>
                  <a:lnTo>
                    <a:pt x="91202" y="245613"/>
                  </a:lnTo>
                  <a:lnTo>
                    <a:pt x="75075" y="287754"/>
                  </a:lnTo>
                  <a:lnTo>
                    <a:pt x="65095" y="332204"/>
                  </a:lnTo>
                  <a:lnTo>
                    <a:pt x="61574" y="379297"/>
                  </a:lnTo>
                  <a:lnTo>
                    <a:pt x="61664" y="4395182"/>
                  </a:lnTo>
                  <a:lnTo>
                    <a:pt x="65033" y="4441042"/>
                  </a:lnTo>
                  <a:lnTo>
                    <a:pt x="75075" y="4485942"/>
                  </a:lnTo>
                  <a:lnTo>
                    <a:pt x="91202" y="4528166"/>
                  </a:lnTo>
                  <a:lnTo>
                    <a:pt x="112913" y="4567231"/>
                  </a:lnTo>
                  <a:lnTo>
                    <a:pt x="139710" y="4602655"/>
                  </a:lnTo>
                  <a:lnTo>
                    <a:pt x="171092" y="4633954"/>
                  </a:lnTo>
                  <a:lnTo>
                    <a:pt x="206560" y="4660645"/>
                  </a:lnTo>
                  <a:lnTo>
                    <a:pt x="245614" y="4682246"/>
                  </a:lnTo>
                  <a:lnTo>
                    <a:pt x="287755" y="4698273"/>
                  </a:lnTo>
                  <a:lnTo>
                    <a:pt x="332483" y="4708243"/>
                  </a:lnTo>
                  <a:lnTo>
                    <a:pt x="379297" y="4711674"/>
                  </a:lnTo>
                  <a:lnTo>
                    <a:pt x="3380197" y="4711674"/>
                  </a:lnTo>
                  <a:lnTo>
                    <a:pt x="3350810" y="4729736"/>
                  </a:lnTo>
                  <a:lnTo>
                    <a:pt x="3309502" y="4748767"/>
                  </a:lnTo>
                  <a:lnTo>
                    <a:pt x="3265739" y="4762810"/>
                  </a:lnTo>
                  <a:lnTo>
                    <a:pt x="3219888" y="4771502"/>
                  </a:lnTo>
                  <a:lnTo>
                    <a:pt x="3172314" y="4774480"/>
                  </a:lnTo>
                  <a:close/>
                </a:path>
                <a:path w="3552190" h="4774565">
                  <a:moveTo>
                    <a:pt x="3380197" y="4711674"/>
                  </a:moveTo>
                  <a:lnTo>
                    <a:pt x="3172314" y="4711674"/>
                  </a:lnTo>
                  <a:lnTo>
                    <a:pt x="3219407" y="4708215"/>
                  </a:lnTo>
                  <a:lnTo>
                    <a:pt x="3264306" y="4698173"/>
                  </a:lnTo>
                  <a:lnTo>
                    <a:pt x="3306530" y="4682046"/>
                  </a:lnTo>
                  <a:lnTo>
                    <a:pt x="3345596" y="4660334"/>
                  </a:lnTo>
                  <a:lnTo>
                    <a:pt x="3381019" y="4633537"/>
                  </a:lnTo>
                  <a:lnTo>
                    <a:pt x="3412318" y="4602155"/>
                  </a:lnTo>
                  <a:lnTo>
                    <a:pt x="3439009" y="4566687"/>
                  </a:lnTo>
                  <a:lnTo>
                    <a:pt x="3460610" y="4527633"/>
                  </a:lnTo>
                  <a:lnTo>
                    <a:pt x="3476637" y="4485492"/>
                  </a:lnTo>
                  <a:lnTo>
                    <a:pt x="3486607" y="4440765"/>
                  </a:lnTo>
                  <a:lnTo>
                    <a:pt x="3489948" y="4395182"/>
                  </a:lnTo>
                  <a:lnTo>
                    <a:pt x="3490038" y="379297"/>
                  </a:lnTo>
                  <a:lnTo>
                    <a:pt x="3486580" y="332204"/>
                  </a:lnTo>
                  <a:lnTo>
                    <a:pt x="3476537" y="287304"/>
                  </a:lnTo>
                  <a:lnTo>
                    <a:pt x="3460410" y="245080"/>
                  </a:lnTo>
                  <a:lnTo>
                    <a:pt x="3438699" y="206015"/>
                  </a:lnTo>
                  <a:lnTo>
                    <a:pt x="3411902" y="170591"/>
                  </a:lnTo>
                  <a:lnTo>
                    <a:pt x="3380520" y="139292"/>
                  </a:lnTo>
                  <a:lnTo>
                    <a:pt x="3345052" y="112601"/>
                  </a:lnTo>
                  <a:lnTo>
                    <a:pt x="3305998" y="91001"/>
                  </a:lnTo>
                  <a:lnTo>
                    <a:pt x="3263857" y="74974"/>
                  </a:lnTo>
                  <a:lnTo>
                    <a:pt x="3219129" y="65003"/>
                  </a:lnTo>
                  <a:lnTo>
                    <a:pt x="3172314" y="61573"/>
                  </a:lnTo>
                  <a:lnTo>
                    <a:pt x="3378486" y="61573"/>
                  </a:lnTo>
                  <a:lnTo>
                    <a:pt x="3424170" y="95769"/>
                  </a:lnTo>
                  <a:lnTo>
                    <a:pt x="3455843" y="127441"/>
                  </a:lnTo>
                  <a:lnTo>
                    <a:pt x="3483620" y="162651"/>
                  </a:lnTo>
                  <a:lnTo>
                    <a:pt x="3507147" y="201043"/>
                  </a:lnTo>
                  <a:lnTo>
                    <a:pt x="3526066" y="242260"/>
                  </a:lnTo>
                  <a:lnTo>
                    <a:pt x="3540021" y="285946"/>
                  </a:lnTo>
                  <a:lnTo>
                    <a:pt x="3548656" y="331744"/>
                  </a:lnTo>
                  <a:lnTo>
                    <a:pt x="3551613" y="379297"/>
                  </a:lnTo>
                  <a:lnTo>
                    <a:pt x="3551543" y="4395182"/>
                  </a:lnTo>
                  <a:lnTo>
                    <a:pt x="3548898" y="4441524"/>
                  </a:lnTo>
                  <a:lnTo>
                    <a:pt x="3540428" y="4487379"/>
                  </a:lnTo>
                  <a:lnTo>
                    <a:pt x="3526570" y="4531153"/>
                  </a:lnTo>
                  <a:lnTo>
                    <a:pt x="3507692" y="4572481"/>
                  </a:lnTo>
                  <a:lnTo>
                    <a:pt x="3484158" y="4611002"/>
                  </a:lnTo>
                  <a:lnTo>
                    <a:pt x="3456337" y="4646351"/>
                  </a:lnTo>
                  <a:lnTo>
                    <a:pt x="3424594" y="4678165"/>
                  </a:lnTo>
                  <a:lnTo>
                    <a:pt x="3389296" y="4706081"/>
                  </a:lnTo>
                  <a:lnTo>
                    <a:pt x="3380197" y="4711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029771" y="5738112"/>
            <a:ext cx="1046480" cy="1054100"/>
          </a:xfrm>
          <a:custGeom>
            <a:avLst/>
            <a:gdLst/>
            <a:ahLst/>
            <a:cxnLst/>
            <a:rect l="l" t="t" r="r" b="b"/>
            <a:pathLst>
              <a:path w="1046480" h="1054100">
                <a:moveTo>
                  <a:pt x="510649" y="402590"/>
                </a:moveTo>
                <a:lnTo>
                  <a:pt x="495207" y="402590"/>
                </a:lnTo>
                <a:lnTo>
                  <a:pt x="486760" y="400050"/>
                </a:lnTo>
                <a:lnTo>
                  <a:pt x="479011" y="396240"/>
                </a:lnTo>
                <a:lnTo>
                  <a:pt x="471960" y="391160"/>
                </a:lnTo>
                <a:lnTo>
                  <a:pt x="465607" y="384810"/>
                </a:lnTo>
                <a:lnTo>
                  <a:pt x="418175" y="336550"/>
                </a:lnTo>
                <a:lnTo>
                  <a:pt x="366346" y="284480"/>
                </a:lnTo>
                <a:lnTo>
                  <a:pt x="353890" y="271780"/>
                </a:lnTo>
                <a:lnTo>
                  <a:pt x="341620" y="260350"/>
                </a:lnTo>
                <a:lnTo>
                  <a:pt x="329515" y="247650"/>
                </a:lnTo>
                <a:lnTo>
                  <a:pt x="300494" y="214630"/>
                </a:lnTo>
                <a:lnTo>
                  <a:pt x="287390" y="186690"/>
                </a:lnTo>
                <a:lnTo>
                  <a:pt x="284808" y="179070"/>
                </a:lnTo>
                <a:lnTo>
                  <a:pt x="282698" y="171450"/>
                </a:lnTo>
                <a:lnTo>
                  <a:pt x="281060" y="163830"/>
                </a:lnTo>
                <a:lnTo>
                  <a:pt x="279167" y="151130"/>
                </a:lnTo>
                <a:lnTo>
                  <a:pt x="279086" y="133350"/>
                </a:lnTo>
                <a:lnTo>
                  <a:pt x="279127" y="127000"/>
                </a:lnTo>
                <a:lnTo>
                  <a:pt x="289272" y="86360"/>
                </a:lnTo>
                <a:lnTo>
                  <a:pt x="300574" y="64770"/>
                </a:lnTo>
                <a:lnTo>
                  <a:pt x="305206" y="57150"/>
                </a:lnTo>
                <a:lnTo>
                  <a:pt x="310235" y="50800"/>
                </a:lnTo>
                <a:lnTo>
                  <a:pt x="315627" y="44450"/>
                </a:lnTo>
                <a:lnTo>
                  <a:pt x="321383" y="39370"/>
                </a:lnTo>
                <a:lnTo>
                  <a:pt x="327501" y="33020"/>
                </a:lnTo>
                <a:lnTo>
                  <a:pt x="333937" y="27940"/>
                </a:lnTo>
                <a:lnTo>
                  <a:pt x="340647" y="22860"/>
                </a:lnTo>
                <a:lnTo>
                  <a:pt x="347629" y="19050"/>
                </a:lnTo>
                <a:lnTo>
                  <a:pt x="354885" y="15240"/>
                </a:lnTo>
                <a:lnTo>
                  <a:pt x="355502" y="15240"/>
                </a:lnTo>
                <a:lnTo>
                  <a:pt x="356551" y="13970"/>
                </a:lnTo>
                <a:lnTo>
                  <a:pt x="365299" y="10160"/>
                </a:lnTo>
                <a:lnTo>
                  <a:pt x="374264" y="6350"/>
                </a:lnTo>
                <a:lnTo>
                  <a:pt x="392851" y="1270"/>
                </a:lnTo>
                <a:lnTo>
                  <a:pt x="402381" y="0"/>
                </a:lnTo>
                <a:lnTo>
                  <a:pt x="431177" y="0"/>
                </a:lnTo>
                <a:lnTo>
                  <a:pt x="468568" y="8890"/>
                </a:lnTo>
                <a:lnTo>
                  <a:pt x="502919" y="27940"/>
                </a:lnTo>
                <a:lnTo>
                  <a:pt x="671979" y="27940"/>
                </a:lnTo>
                <a:lnTo>
                  <a:pt x="678397" y="33020"/>
                </a:lnTo>
                <a:lnTo>
                  <a:pt x="684496" y="39370"/>
                </a:lnTo>
                <a:lnTo>
                  <a:pt x="685930" y="40640"/>
                </a:lnTo>
                <a:lnTo>
                  <a:pt x="415535" y="40640"/>
                </a:lnTo>
                <a:lnTo>
                  <a:pt x="409417" y="41910"/>
                </a:lnTo>
                <a:lnTo>
                  <a:pt x="404902" y="41910"/>
                </a:lnTo>
                <a:lnTo>
                  <a:pt x="400427" y="43180"/>
                </a:lnTo>
                <a:lnTo>
                  <a:pt x="384036" y="46990"/>
                </a:lnTo>
                <a:lnTo>
                  <a:pt x="381791" y="48260"/>
                </a:lnTo>
                <a:lnTo>
                  <a:pt x="379603" y="49530"/>
                </a:lnTo>
                <a:lnTo>
                  <a:pt x="377473" y="50800"/>
                </a:lnTo>
                <a:lnTo>
                  <a:pt x="375390" y="50800"/>
                </a:lnTo>
                <a:lnTo>
                  <a:pt x="374183" y="52070"/>
                </a:lnTo>
                <a:lnTo>
                  <a:pt x="372928" y="52070"/>
                </a:lnTo>
                <a:lnTo>
                  <a:pt x="371626" y="53340"/>
                </a:lnTo>
                <a:lnTo>
                  <a:pt x="340310" y="78740"/>
                </a:lnTo>
                <a:lnTo>
                  <a:pt x="330915" y="96520"/>
                </a:lnTo>
                <a:lnTo>
                  <a:pt x="327550" y="104140"/>
                </a:lnTo>
                <a:lnTo>
                  <a:pt x="326251" y="106680"/>
                </a:lnTo>
                <a:lnTo>
                  <a:pt x="325185" y="110490"/>
                </a:lnTo>
                <a:lnTo>
                  <a:pt x="324901" y="111760"/>
                </a:lnTo>
                <a:lnTo>
                  <a:pt x="324702" y="111760"/>
                </a:lnTo>
                <a:lnTo>
                  <a:pt x="324702" y="115570"/>
                </a:lnTo>
                <a:lnTo>
                  <a:pt x="323453" y="116840"/>
                </a:lnTo>
                <a:lnTo>
                  <a:pt x="321330" y="124460"/>
                </a:lnTo>
                <a:lnTo>
                  <a:pt x="320279" y="133350"/>
                </a:lnTo>
                <a:lnTo>
                  <a:pt x="320320" y="149860"/>
                </a:lnTo>
                <a:lnTo>
                  <a:pt x="337204" y="195580"/>
                </a:lnTo>
                <a:lnTo>
                  <a:pt x="348072" y="207010"/>
                </a:lnTo>
                <a:lnTo>
                  <a:pt x="374739" y="234950"/>
                </a:lnTo>
                <a:lnTo>
                  <a:pt x="500254" y="359410"/>
                </a:lnTo>
                <a:lnTo>
                  <a:pt x="503169" y="363220"/>
                </a:lnTo>
                <a:lnTo>
                  <a:pt x="561500" y="363220"/>
                </a:lnTo>
                <a:lnTo>
                  <a:pt x="556776" y="368300"/>
                </a:lnTo>
                <a:lnTo>
                  <a:pt x="533920" y="391160"/>
                </a:lnTo>
                <a:lnTo>
                  <a:pt x="526861" y="396240"/>
                </a:lnTo>
                <a:lnTo>
                  <a:pt x="519103" y="400050"/>
                </a:lnTo>
                <a:lnTo>
                  <a:pt x="510649" y="402590"/>
                </a:lnTo>
                <a:close/>
              </a:path>
              <a:path w="1046480" h="1054100">
                <a:moveTo>
                  <a:pt x="671979" y="27940"/>
                </a:moveTo>
                <a:lnTo>
                  <a:pt x="502919" y="27940"/>
                </a:lnTo>
                <a:lnTo>
                  <a:pt x="519047" y="17780"/>
                </a:lnTo>
                <a:lnTo>
                  <a:pt x="533972" y="10160"/>
                </a:lnTo>
                <a:lnTo>
                  <a:pt x="549696" y="3810"/>
                </a:lnTo>
                <a:lnTo>
                  <a:pt x="566218" y="1270"/>
                </a:lnTo>
                <a:lnTo>
                  <a:pt x="572957" y="0"/>
                </a:lnTo>
                <a:lnTo>
                  <a:pt x="618573" y="2540"/>
                </a:lnTo>
                <a:lnTo>
                  <a:pt x="651087" y="15240"/>
                </a:lnTo>
                <a:lnTo>
                  <a:pt x="658325" y="19050"/>
                </a:lnTo>
                <a:lnTo>
                  <a:pt x="665289" y="22860"/>
                </a:lnTo>
                <a:lnTo>
                  <a:pt x="671979" y="27940"/>
                </a:lnTo>
                <a:close/>
              </a:path>
              <a:path w="1046480" h="1054100">
                <a:moveTo>
                  <a:pt x="515071" y="72390"/>
                </a:moveTo>
                <a:lnTo>
                  <a:pt x="490815" y="72390"/>
                </a:lnTo>
                <a:lnTo>
                  <a:pt x="489205" y="71120"/>
                </a:lnTo>
                <a:lnTo>
                  <a:pt x="487678" y="69850"/>
                </a:lnTo>
                <a:lnTo>
                  <a:pt x="485912" y="67310"/>
                </a:lnTo>
                <a:lnTo>
                  <a:pt x="479872" y="62230"/>
                </a:lnTo>
                <a:lnTo>
                  <a:pt x="473309" y="57150"/>
                </a:lnTo>
                <a:lnTo>
                  <a:pt x="466223" y="53340"/>
                </a:lnTo>
                <a:lnTo>
                  <a:pt x="465257" y="52070"/>
                </a:lnTo>
                <a:lnTo>
                  <a:pt x="454087" y="48260"/>
                </a:lnTo>
                <a:lnTo>
                  <a:pt x="442573" y="44450"/>
                </a:lnTo>
                <a:lnTo>
                  <a:pt x="430716" y="41910"/>
                </a:lnTo>
                <a:lnTo>
                  <a:pt x="418516" y="40640"/>
                </a:lnTo>
                <a:lnTo>
                  <a:pt x="592253" y="40640"/>
                </a:lnTo>
                <a:lnTo>
                  <a:pt x="553101" y="46990"/>
                </a:lnTo>
                <a:lnTo>
                  <a:pt x="532023" y="58420"/>
                </a:lnTo>
                <a:lnTo>
                  <a:pt x="525726" y="62230"/>
                </a:lnTo>
                <a:lnTo>
                  <a:pt x="519910" y="67310"/>
                </a:lnTo>
                <a:lnTo>
                  <a:pt x="518244" y="69850"/>
                </a:lnTo>
                <a:lnTo>
                  <a:pt x="516697" y="71120"/>
                </a:lnTo>
                <a:lnTo>
                  <a:pt x="515071" y="72390"/>
                </a:lnTo>
                <a:close/>
              </a:path>
              <a:path w="1046480" h="1054100">
                <a:moveTo>
                  <a:pt x="561500" y="363220"/>
                </a:moveTo>
                <a:lnTo>
                  <a:pt x="503169" y="363220"/>
                </a:lnTo>
                <a:lnTo>
                  <a:pt x="503169" y="361950"/>
                </a:lnTo>
                <a:lnTo>
                  <a:pt x="578186" y="287020"/>
                </a:lnTo>
                <a:lnTo>
                  <a:pt x="604769" y="261620"/>
                </a:lnTo>
                <a:lnTo>
                  <a:pt x="631349" y="233680"/>
                </a:lnTo>
                <a:lnTo>
                  <a:pt x="657700" y="207010"/>
                </a:lnTo>
                <a:lnTo>
                  <a:pt x="663667" y="201930"/>
                </a:lnTo>
                <a:lnTo>
                  <a:pt x="668750" y="194310"/>
                </a:lnTo>
                <a:lnTo>
                  <a:pt x="677149" y="180340"/>
                </a:lnTo>
                <a:lnTo>
                  <a:pt x="680315" y="172720"/>
                </a:lnTo>
                <a:lnTo>
                  <a:pt x="684582" y="156210"/>
                </a:lnTo>
                <a:lnTo>
                  <a:pt x="685607" y="148590"/>
                </a:lnTo>
                <a:lnTo>
                  <a:pt x="685439" y="130810"/>
                </a:lnTo>
                <a:lnTo>
                  <a:pt x="684249" y="123190"/>
                </a:lnTo>
                <a:lnTo>
                  <a:pt x="681953" y="115570"/>
                </a:lnTo>
                <a:lnTo>
                  <a:pt x="679721" y="110490"/>
                </a:lnTo>
                <a:lnTo>
                  <a:pt x="679721" y="107950"/>
                </a:lnTo>
                <a:lnTo>
                  <a:pt x="678705" y="105410"/>
                </a:lnTo>
                <a:lnTo>
                  <a:pt x="676390" y="99060"/>
                </a:lnTo>
                <a:lnTo>
                  <a:pt x="673691" y="92710"/>
                </a:lnTo>
                <a:lnTo>
                  <a:pt x="666350" y="80010"/>
                </a:lnTo>
                <a:lnTo>
                  <a:pt x="657338" y="69850"/>
                </a:lnTo>
                <a:lnTo>
                  <a:pt x="646653" y="59690"/>
                </a:lnTo>
                <a:lnTo>
                  <a:pt x="634296" y="52070"/>
                </a:lnTo>
                <a:lnTo>
                  <a:pt x="631777" y="52070"/>
                </a:lnTo>
                <a:lnTo>
                  <a:pt x="630582" y="50800"/>
                </a:lnTo>
                <a:lnTo>
                  <a:pt x="628383" y="49530"/>
                </a:lnTo>
                <a:lnTo>
                  <a:pt x="626423" y="49530"/>
                </a:lnTo>
                <a:lnTo>
                  <a:pt x="624418" y="48260"/>
                </a:lnTo>
                <a:lnTo>
                  <a:pt x="622370" y="48260"/>
                </a:lnTo>
                <a:lnTo>
                  <a:pt x="616955" y="45720"/>
                </a:lnTo>
                <a:lnTo>
                  <a:pt x="605712" y="43180"/>
                </a:lnTo>
                <a:lnTo>
                  <a:pt x="601265" y="41910"/>
                </a:lnTo>
                <a:lnTo>
                  <a:pt x="596779" y="41910"/>
                </a:lnTo>
                <a:lnTo>
                  <a:pt x="592253" y="40640"/>
                </a:lnTo>
                <a:lnTo>
                  <a:pt x="685930" y="40640"/>
                </a:lnTo>
                <a:lnTo>
                  <a:pt x="690233" y="44450"/>
                </a:lnTo>
                <a:lnTo>
                  <a:pt x="695607" y="50800"/>
                </a:lnTo>
                <a:lnTo>
                  <a:pt x="700619" y="57150"/>
                </a:lnTo>
                <a:lnTo>
                  <a:pt x="705234" y="64770"/>
                </a:lnTo>
                <a:lnTo>
                  <a:pt x="709418" y="71120"/>
                </a:lnTo>
                <a:lnTo>
                  <a:pt x="723670" y="110490"/>
                </a:lnTo>
                <a:lnTo>
                  <a:pt x="726778" y="129540"/>
                </a:lnTo>
                <a:lnTo>
                  <a:pt x="726778" y="149860"/>
                </a:lnTo>
                <a:lnTo>
                  <a:pt x="726572" y="151130"/>
                </a:lnTo>
                <a:lnTo>
                  <a:pt x="726200" y="153670"/>
                </a:lnTo>
                <a:lnTo>
                  <a:pt x="725662" y="156210"/>
                </a:lnTo>
                <a:lnTo>
                  <a:pt x="724534" y="165100"/>
                </a:lnTo>
                <a:lnTo>
                  <a:pt x="722914" y="172720"/>
                </a:lnTo>
                <a:lnTo>
                  <a:pt x="705814" y="213360"/>
                </a:lnTo>
                <a:lnTo>
                  <a:pt x="678571" y="245110"/>
                </a:lnTo>
                <a:lnTo>
                  <a:pt x="659074" y="265430"/>
                </a:lnTo>
                <a:lnTo>
                  <a:pt x="573310" y="350520"/>
                </a:lnTo>
                <a:lnTo>
                  <a:pt x="561500" y="363220"/>
                </a:lnTo>
                <a:close/>
              </a:path>
              <a:path w="1046480" h="1054100">
                <a:moveTo>
                  <a:pt x="500088" y="76200"/>
                </a:moveTo>
                <a:lnTo>
                  <a:pt x="495090" y="74930"/>
                </a:lnTo>
                <a:lnTo>
                  <a:pt x="494666" y="73660"/>
                </a:lnTo>
                <a:lnTo>
                  <a:pt x="493858" y="73660"/>
                </a:lnTo>
                <a:lnTo>
                  <a:pt x="492509" y="72390"/>
                </a:lnTo>
                <a:lnTo>
                  <a:pt x="513364" y="72390"/>
                </a:lnTo>
                <a:lnTo>
                  <a:pt x="510932" y="74930"/>
                </a:lnTo>
                <a:lnTo>
                  <a:pt x="500088" y="76200"/>
                </a:lnTo>
                <a:close/>
              </a:path>
              <a:path w="1046480" h="1054100">
                <a:moveTo>
                  <a:pt x="22287" y="1054100"/>
                </a:moveTo>
                <a:lnTo>
                  <a:pt x="19337" y="1054100"/>
                </a:lnTo>
                <a:lnTo>
                  <a:pt x="16501" y="1052830"/>
                </a:lnTo>
                <a:lnTo>
                  <a:pt x="0" y="1031240"/>
                </a:lnTo>
                <a:lnTo>
                  <a:pt x="199" y="1029970"/>
                </a:lnTo>
                <a:lnTo>
                  <a:pt x="199" y="824230"/>
                </a:lnTo>
                <a:lnTo>
                  <a:pt x="33" y="817880"/>
                </a:lnTo>
                <a:lnTo>
                  <a:pt x="2187" y="812800"/>
                </a:lnTo>
                <a:lnTo>
                  <a:pt x="6662" y="808990"/>
                </a:lnTo>
                <a:lnTo>
                  <a:pt x="207201" y="608330"/>
                </a:lnTo>
                <a:lnTo>
                  <a:pt x="244586" y="586740"/>
                </a:lnTo>
                <a:lnTo>
                  <a:pt x="262276" y="584200"/>
                </a:lnTo>
                <a:lnTo>
                  <a:pt x="629649" y="584200"/>
                </a:lnTo>
                <a:lnTo>
                  <a:pt x="826239" y="387350"/>
                </a:lnTo>
                <a:lnTo>
                  <a:pt x="832378" y="382270"/>
                </a:lnTo>
                <a:lnTo>
                  <a:pt x="838970" y="377190"/>
                </a:lnTo>
                <a:lnTo>
                  <a:pt x="846018" y="372110"/>
                </a:lnTo>
                <a:lnTo>
                  <a:pt x="853521" y="369570"/>
                </a:lnTo>
                <a:lnTo>
                  <a:pt x="861330" y="365760"/>
                </a:lnTo>
                <a:lnTo>
                  <a:pt x="877423" y="363220"/>
                </a:lnTo>
                <a:lnTo>
                  <a:pt x="891437" y="363220"/>
                </a:lnTo>
                <a:lnTo>
                  <a:pt x="905995" y="364490"/>
                </a:lnTo>
                <a:lnTo>
                  <a:pt x="919535" y="369570"/>
                </a:lnTo>
                <a:lnTo>
                  <a:pt x="932056" y="375920"/>
                </a:lnTo>
                <a:lnTo>
                  <a:pt x="943557" y="386080"/>
                </a:lnTo>
                <a:lnTo>
                  <a:pt x="945223" y="387350"/>
                </a:lnTo>
                <a:lnTo>
                  <a:pt x="951957" y="394970"/>
                </a:lnTo>
                <a:lnTo>
                  <a:pt x="957664" y="402590"/>
                </a:lnTo>
                <a:lnTo>
                  <a:pt x="960338" y="407670"/>
                </a:lnTo>
                <a:lnTo>
                  <a:pt x="877858" y="407670"/>
                </a:lnTo>
                <a:lnTo>
                  <a:pt x="870564" y="410210"/>
                </a:lnTo>
                <a:lnTo>
                  <a:pt x="863857" y="414020"/>
                </a:lnTo>
                <a:lnTo>
                  <a:pt x="857739" y="419100"/>
                </a:lnTo>
                <a:lnTo>
                  <a:pt x="681420" y="595630"/>
                </a:lnTo>
                <a:lnTo>
                  <a:pt x="687907" y="599440"/>
                </a:lnTo>
                <a:lnTo>
                  <a:pt x="693826" y="603250"/>
                </a:lnTo>
                <a:lnTo>
                  <a:pt x="699177" y="608330"/>
                </a:lnTo>
                <a:lnTo>
                  <a:pt x="705483" y="615950"/>
                </a:lnTo>
                <a:lnTo>
                  <a:pt x="710873" y="623570"/>
                </a:lnTo>
                <a:lnTo>
                  <a:pt x="713854" y="628650"/>
                </a:lnTo>
                <a:lnTo>
                  <a:pt x="259915" y="628650"/>
                </a:lnTo>
                <a:lnTo>
                  <a:pt x="252009" y="631190"/>
                </a:lnTo>
                <a:lnTo>
                  <a:pt x="244715" y="635000"/>
                </a:lnTo>
                <a:lnTo>
                  <a:pt x="238034" y="640080"/>
                </a:lnTo>
                <a:lnTo>
                  <a:pt x="44591" y="833120"/>
                </a:lnTo>
                <a:lnTo>
                  <a:pt x="44591" y="1008380"/>
                </a:lnTo>
                <a:lnTo>
                  <a:pt x="256593" y="1008380"/>
                </a:lnTo>
                <a:lnTo>
                  <a:pt x="219960" y="1046480"/>
                </a:lnTo>
                <a:lnTo>
                  <a:pt x="215557" y="1051560"/>
                </a:lnTo>
                <a:lnTo>
                  <a:pt x="212872" y="1052830"/>
                </a:lnTo>
                <a:lnTo>
                  <a:pt x="203853" y="1052830"/>
                </a:lnTo>
                <a:lnTo>
                  <a:pt x="22287" y="1054100"/>
                </a:lnTo>
                <a:close/>
              </a:path>
              <a:path w="1046480" h="1054100">
                <a:moveTo>
                  <a:pt x="781972" y="640080"/>
                </a:moveTo>
                <a:lnTo>
                  <a:pt x="718899" y="640080"/>
                </a:lnTo>
                <a:lnTo>
                  <a:pt x="902797" y="455930"/>
                </a:lnTo>
                <a:lnTo>
                  <a:pt x="907897" y="452120"/>
                </a:lnTo>
                <a:lnTo>
                  <a:pt x="913312" y="447040"/>
                </a:lnTo>
                <a:lnTo>
                  <a:pt x="919041" y="444500"/>
                </a:lnTo>
                <a:lnTo>
                  <a:pt x="925084" y="440690"/>
                </a:lnTo>
                <a:lnTo>
                  <a:pt x="924931" y="438150"/>
                </a:lnTo>
                <a:lnTo>
                  <a:pt x="924531" y="436880"/>
                </a:lnTo>
                <a:lnTo>
                  <a:pt x="923885" y="434340"/>
                </a:lnTo>
                <a:lnTo>
                  <a:pt x="921738" y="427990"/>
                </a:lnTo>
                <a:lnTo>
                  <a:pt x="918406" y="422910"/>
                </a:lnTo>
                <a:lnTo>
                  <a:pt x="913891" y="419100"/>
                </a:lnTo>
                <a:lnTo>
                  <a:pt x="908195" y="414020"/>
                </a:lnTo>
                <a:lnTo>
                  <a:pt x="901954" y="410210"/>
                </a:lnTo>
                <a:lnTo>
                  <a:pt x="895169" y="407670"/>
                </a:lnTo>
                <a:lnTo>
                  <a:pt x="960338" y="407670"/>
                </a:lnTo>
                <a:lnTo>
                  <a:pt x="968860" y="431800"/>
                </a:lnTo>
                <a:lnTo>
                  <a:pt x="983751" y="434340"/>
                </a:lnTo>
                <a:lnTo>
                  <a:pt x="1021697" y="455930"/>
                </a:lnTo>
                <a:lnTo>
                  <a:pt x="1035985" y="476250"/>
                </a:lnTo>
                <a:lnTo>
                  <a:pt x="962197" y="476250"/>
                </a:lnTo>
                <a:lnTo>
                  <a:pt x="954267" y="477520"/>
                </a:lnTo>
                <a:lnTo>
                  <a:pt x="946957" y="478790"/>
                </a:lnTo>
                <a:lnTo>
                  <a:pt x="940266" y="482600"/>
                </a:lnTo>
                <a:lnTo>
                  <a:pt x="934196" y="487680"/>
                </a:lnTo>
                <a:lnTo>
                  <a:pt x="781972" y="640080"/>
                </a:lnTo>
                <a:close/>
              </a:path>
              <a:path w="1046480" h="1054100">
                <a:moveTo>
                  <a:pt x="256593" y="1008380"/>
                </a:moveTo>
                <a:lnTo>
                  <a:pt x="194508" y="1008380"/>
                </a:lnTo>
                <a:lnTo>
                  <a:pt x="235768" y="966470"/>
                </a:lnTo>
                <a:lnTo>
                  <a:pt x="238799" y="962660"/>
                </a:lnTo>
                <a:lnTo>
                  <a:pt x="242564" y="960120"/>
                </a:lnTo>
                <a:lnTo>
                  <a:pt x="247062" y="958850"/>
                </a:lnTo>
                <a:lnTo>
                  <a:pt x="666512" y="853440"/>
                </a:lnTo>
                <a:lnTo>
                  <a:pt x="673791" y="850900"/>
                </a:lnTo>
                <a:lnTo>
                  <a:pt x="680756" y="847090"/>
                </a:lnTo>
                <a:lnTo>
                  <a:pt x="687408" y="842010"/>
                </a:lnTo>
                <a:lnTo>
                  <a:pt x="693747" y="838200"/>
                </a:lnTo>
                <a:lnTo>
                  <a:pt x="702174" y="830580"/>
                </a:lnTo>
                <a:lnTo>
                  <a:pt x="710330" y="824230"/>
                </a:lnTo>
                <a:lnTo>
                  <a:pt x="718215" y="816610"/>
                </a:lnTo>
                <a:lnTo>
                  <a:pt x="995233" y="538480"/>
                </a:lnTo>
                <a:lnTo>
                  <a:pt x="1001858" y="514350"/>
                </a:lnTo>
                <a:lnTo>
                  <a:pt x="1000764" y="506730"/>
                </a:lnTo>
                <a:lnTo>
                  <a:pt x="971497" y="477520"/>
                </a:lnTo>
                <a:lnTo>
                  <a:pt x="964146" y="476250"/>
                </a:lnTo>
                <a:lnTo>
                  <a:pt x="1035985" y="476250"/>
                </a:lnTo>
                <a:lnTo>
                  <a:pt x="1046084" y="510540"/>
                </a:lnTo>
                <a:lnTo>
                  <a:pt x="1046079" y="521970"/>
                </a:lnTo>
                <a:lnTo>
                  <a:pt x="1033602" y="561340"/>
                </a:lnTo>
                <a:lnTo>
                  <a:pt x="1021664" y="575310"/>
                </a:lnTo>
                <a:lnTo>
                  <a:pt x="748760" y="848360"/>
                </a:lnTo>
                <a:lnTo>
                  <a:pt x="710668" y="880110"/>
                </a:lnTo>
                <a:lnTo>
                  <a:pt x="263919" y="1000760"/>
                </a:lnTo>
                <a:lnTo>
                  <a:pt x="256593" y="1008380"/>
                </a:lnTo>
                <a:close/>
              </a:path>
              <a:path w="1046480" h="1054100">
                <a:moveTo>
                  <a:pt x="639643" y="753110"/>
                </a:moveTo>
                <a:lnTo>
                  <a:pt x="380462" y="753110"/>
                </a:lnTo>
                <a:lnTo>
                  <a:pt x="377557" y="751840"/>
                </a:lnTo>
                <a:lnTo>
                  <a:pt x="371953" y="750570"/>
                </a:lnTo>
                <a:lnTo>
                  <a:pt x="369473" y="748030"/>
                </a:lnTo>
                <a:lnTo>
                  <a:pt x="365161" y="744220"/>
                </a:lnTo>
                <a:lnTo>
                  <a:pt x="363498" y="741680"/>
                </a:lnTo>
                <a:lnTo>
                  <a:pt x="361158" y="736600"/>
                </a:lnTo>
                <a:lnTo>
                  <a:pt x="360572" y="734060"/>
                </a:lnTo>
                <a:lnTo>
                  <a:pt x="360572" y="727710"/>
                </a:lnTo>
                <a:lnTo>
                  <a:pt x="377557" y="708660"/>
                </a:lnTo>
                <a:lnTo>
                  <a:pt x="639643" y="708660"/>
                </a:lnTo>
                <a:lnTo>
                  <a:pt x="647525" y="707390"/>
                </a:lnTo>
                <a:lnTo>
                  <a:pt x="678422" y="676910"/>
                </a:lnTo>
                <a:lnTo>
                  <a:pt x="679155" y="668020"/>
                </a:lnTo>
                <a:lnTo>
                  <a:pt x="679155" y="665480"/>
                </a:lnTo>
                <a:lnTo>
                  <a:pt x="653783" y="631190"/>
                </a:lnTo>
                <a:lnTo>
                  <a:pt x="639643" y="628650"/>
                </a:lnTo>
                <a:lnTo>
                  <a:pt x="713854" y="628650"/>
                </a:lnTo>
                <a:lnTo>
                  <a:pt x="715345" y="631190"/>
                </a:lnTo>
                <a:lnTo>
                  <a:pt x="718899" y="640080"/>
                </a:lnTo>
                <a:lnTo>
                  <a:pt x="781972" y="640080"/>
                </a:lnTo>
                <a:lnTo>
                  <a:pt x="712203" y="709930"/>
                </a:lnTo>
                <a:lnTo>
                  <a:pt x="708604" y="717550"/>
                </a:lnTo>
                <a:lnTo>
                  <a:pt x="704240" y="722630"/>
                </a:lnTo>
                <a:lnTo>
                  <a:pt x="699110" y="727710"/>
                </a:lnTo>
                <a:lnTo>
                  <a:pt x="692984" y="734060"/>
                </a:lnTo>
                <a:lnTo>
                  <a:pt x="686399" y="739140"/>
                </a:lnTo>
                <a:lnTo>
                  <a:pt x="679355" y="742950"/>
                </a:lnTo>
                <a:lnTo>
                  <a:pt x="671852" y="746760"/>
                </a:lnTo>
                <a:lnTo>
                  <a:pt x="656068" y="751840"/>
                </a:lnTo>
                <a:lnTo>
                  <a:pt x="647935" y="751840"/>
                </a:lnTo>
                <a:lnTo>
                  <a:pt x="639643" y="753110"/>
                </a:lnTo>
                <a:close/>
              </a:path>
              <a:path w="1046480" h="1054100">
                <a:moveTo>
                  <a:pt x="210187" y="1054100"/>
                </a:moveTo>
                <a:lnTo>
                  <a:pt x="203853" y="1052830"/>
                </a:lnTo>
                <a:lnTo>
                  <a:pt x="212872" y="1052830"/>
                </a:lnTo>
                <a:lnTo>
                  <a:pt x="210187" y="1054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13866" y="5732017"/>
            <a:ext cx="737235" cy="996315"/>
          </a:xfrm>
          <a:custGeom>
            <a:avLst/>
            <a:gdLst/>
            <a:ahLst/>
            <a:cxnLst/>
            <a:rect l="l" t="t" r="r" b="b"/>
            <a:pathLst>
              <a:path w="737234" h="996315">
                <a:moveTo>
                  <a:pt x="460489" y="301142"/>
                </a:moveTo>
                <a:lnTo>
                  <a:pt x="455536" y="271538"/>
                </a:lnTo>
                <a:lnTo>
                  <a:pt x="441807" y="245935"/>
                </a:lnTo>
                <a:lnTo>
                  <a:pt x="420979" y="225983"/>
                </a:lnTo>
                <a:lnTo>
                  <a:pt x="394716" y="213334"/>
                </a:lnTo>
                <a:lnTo>
                  <a:pt x="394716" y="183197"/>
                </a:lnTo>
                <a:lnTo>
                  <a:pt x="392633" y="173012"/>
                </a:lnTo>
                <a:lnTo>
                  <a:pt x="386981" y="164680"/>
                </a:lnTo>
                <a:lnTo>
                  <a:pt x="378612" y="159042"/>
                </a:lnTo>
                <a:lnTo>
                  <a:pt x="368388" y="156972"/>
                </a:lnTo>
                <a:lnTo>
                  <a:pt x="358178" y="159042"/>
                </a:lnTo>
                <a:lnTo>
                  <a:pt x="349808" y="164680"/>
                </a:lnTo>
                <a:lnTo>
                  <a:pt x="344157" y="173012"/>
                </a:lnTo>
                <a:lnTo>
                  <a:pt x="342074" y="183197"/>
                </a:lnTo>
                <a:lnTo>
                  <a:pt x="342074" y="213334"/>
                </a:lnTo>
                <a:lnTo>
                  <a:pt x="315810" y="225983"/>
                </a:lnTo>
                <a:lnTo>
                  <a:pt x="294970" y="245935"/>
                </a:lnTo>
                <a:lnTo>
                  <a:pt x="281241" y="271538"/>
                </a:lnTo>
                <a:lnTo>
                  <a:pt x="276288" y="301142"/>
                </a:lnTo>
                <a:lnTo>
                  <a:pt x="283540" y="336829"/>
                </a:lnTo>
                <a:lnTo>
                  <a:pt x="303288" y="365988"/>
                </a:lnTo>
                <a:lnTo>
                  <a:pt x="332562" y="385673"/>
                </a:lnTo>
                <a:lnTo>
                  <a:pt x="383755" y="395973"/>
                </a:lnTo>
                <a:lnTo>
                  <a:pt x="396303" y="404393"/>
                </a:lnTo>
                <a:lnTo>
                  <a:pt x="404761" y="416890"/>
                </a:lnTo>
                <a:lnTo>
                  <a:pt x="407847" y="432219"/>
                </a:lnTo>
                <a:lnTo>
                  <a:pt x="404761" y="447535"/>
                </a:lnTo>
                <a:lnTo>
                  <a:pt x="396303" y="460032"/>
                </a:lnTo>
                <a:lnTo>
                  <a:pt x="383768" y="468439"/>
                </a:lnTo>
                <a:lnTo>
                  <a:pt x="368388" y="471525"/>
                </a:lnTo>
                <a:lnTo>
                  <a:pt x="353009" y="468452"/>
                </a:lnTo>
                <a:lnTo>
                  <a:pt x="340461" y="460032"/>
                </a:lnTo>
                <a:lnTo>
                  <a:pt x="332016" y="447535"/>
                </a:lnTo>
                <a:lnTo>
                  <a:pt x="326834" y="422046"/>
                </a:lnTo>
                <a:lnTo>
                  <a:pt x="321183" y="413702"/>
                </a:lnTo>
                <a:lnTo>
                  <a:pt x="312813" y="408076"/>
                </a:lnTo>
                <a:lnTo>
                  <a:pt x="302602" y="406006"/>
                </a:lnTo>
                <a:lnTo>
                  <a:pt x="292379" y="408076"/>
                </a:lnTo>
                <a:lnTo>
                  <a:pt x="284022" y="413702"/>
                </a:lnTo>
                <a:lnTo>
                  <a:pt x="278358" y="422046"/>
                </a:lnTo>
                <a:lnTo>
                  <a:pt x="276288" y="432219"/>
                </a:lnTo>
                <a:lnTo>
                  <a:pt x="281241" y="461835"/>
                </a:lnTo>
                <a:lnTo>
                  <a:pt x="294970" y="487426"/>
                </a:lnTo>
                <a:lnTo>
                  <a:pt x="315810" y="507377"/>
                </a:lnTo>
                <a:lnTo>
                  <a:pt x="342074" y="520026"/>
                </a:lnTo>
                <a:lnTo>
                  <a:pt x="342074" y="550176"/>
                </a:lnTo>
                <a:lnTo>
                  <a:pt x="344157" y="560349"/>
                </a:lnTo>
                <a:lnTo>
                  <a:pt x="349808" y="568680"/>
                </a:lnTo>
                <a:lnTo>
                  <a:pt x="358178" y="574319"/>
                </a:lnTo>
                <a:lnTo>
                  <a:pt x="368388" y="576389"/>
                </a:lnTo>
                <a:lnTo>
                  <a:pt x="378612" y="574319"/>
                </a:lnTo>
                <a:lnTo>
                  <a:pt x="386981" y="568693"/>
                </a:lnTo>
                <a:lnTo>
                  <a:pt x="392633" y="560349"/>
                </a:lnTo>
                <a:lnTo>
                  <a:pt x="394716" y="550176"/>
                </a:lnTo>
                <a:lnTo>
                  <a:pt x="394716" y="520026"/>
                </a:lnTo>
                <a:lnTo>
                  <a:pt x="420979" y="507377"/>
                </a:lnTo>
                <a:lnTo>
                  <a:pt x="441807" y="487426"/>
                </a:lnTo>
                <a:lnTo>
                  <a:pt x="455536" y="461822"/>
                </a:lnTo>
                <a:lnTo>
                  <a:pt x="460489" y="432219"/>
                </a:lnTo>
                <a:lnTo>
                  <a:pt x="453237" y="396532"/>
                </a:lnTo>
                <a:lnTo>
                  <a:pt x="433489" y="367372"/>
                </a:lnTo>
                <a:lnTo>
                  <a:pt x="404215" y="347687"/>
                </a:lnTo>
                <a:lnTo>
                  <a:pt x="353009" y="337375"/>
                </a:lnTo>
                <a:lnTo>
                  <a:pt x="340474" y="328968"/>
                </a:lnTo>
                <a:lnTo>
                  <a:pt x="332016" y="316471"/>
                </a:lnTo>
                <a:lnTo>
                  <a:pt x="328930" y="301142"/>
                </a:lnTo>
                <a:lnTo>
                  <a:pt x="332016" y="285826"/>
                </a:lnTo>
                <a:lnTo>
                  <a:pt x="340474" y="273329"/>
                </a:lnTo>
                <a:lnTo>
                  <a:pt x="353009" y="264922"/>
                </a:lnTo>
                <a:lnTo>
                  <a:pt x="368388" y="261835"/>
                </a:lnTo>
                <a:lnTo>
                  <a:pt x="383768" y="264909"/>
                </a:lnTo>
                <a:lnTo>
                  <a:pt x="396316" y="273329"/>
                </a:lnTo>
                <a:lnTo>
                  <a:pt x="404761" y="285826"/>
                </a:lnTo>
                <a:lnTo>
                  <a:pt x="409943" y="311327"/>
                </a:lnTo>
                <a:lnTo>
                  <a:pt x="415594" y="319659"/>
                </a:lnTo>
                <a:lnTo>
                  <a:pt x="423951" y="325297"/>
                </a:lnTo>
                <a:lnTo>
                  <a:pt x="434174" y="327367"/>
                </a:lnTo>
                <a:lnTo>
                  <a:pt x="444385" y="325297"/>
                </a:lnTo>
                <a:lnTo>
                  <a:pt x="452755" y="319659"/>
                </a:lnTo>
                <a:lnTo>
                  <a:pt x="458419" y="311327"/>
                </a:lnTo>
                <a:lnTo>
                  <a:pt x="460489" y="301142"/>
                </a:lnTo>
                <a:close/>
              </a:path>
              <a:path w="737234" h="996315">
                <a:moveTo>
                  <a:pt x="736815" y="366712"/>
                </a:moveTo>
                <a:lnTo>
                  <a:pt x="730326" y="298627"/>
                </a:lnTo>
                <a:lnTo>
                  <a:pt x="719035" y="254876"/>
                </a:lnTo>
                <a:lnTo>
                  <a:pt x="702538" y="213296"/>
                </a:lnTo>
                <a:lnTo>
                  <a:pt x="683628" y="178689"/>
                </a:lnTo>
                <a:lnTo>
                  <a:pt x="683628" y="347332"/>
                </a:lnTo>
                <a:lnTo>
                  <a:pt x="682625" y="398056"/>
                </a:lnTo>
                <a:lnTo>
                  <a:pt x="673785" y="447052"/>
                </a:lnTo>
                <a:lnTo>
                  <a:pt x="657517" y="493534"/>
                </a:lnTo>
                <a:lnTo>
                  <a:pt x="634250" y="536765"/>
                </a:lnTo>
                <a:lnTo>
                  <a:pt x="604380" y="575932"/>
                </a:lnTo>
                <a:lnTo>
                  <a:pt x="568337" y="610298"/>
                </a:lnTo>
                <a:lnTo>
                  <a:pt x="526542" y="639076"/>
                </a:lnTo>
                <a:lnTo>
                  <a:pt x="499008" y="660234"/>
                </a:lnTo>
                <a:lnTo>
                  <a:pt x="478218" y="687273"/>
                </a:lnTo>
                <a:lnTo>
                  <a:pt x="465074" y="718591"/>
                </a:lnTo>
                <a:lnTo>
                  <a:pt x="460489" y="752589"/>
                </a:lnTo>
                <a:lnTo>
                  <a:pt x="460489" y="759917"/>
                </a:lnTo>
                <a:lnTo>
                  <a:pt x="460489" y="838530"/>
                </a:lnTo>
                <a:lnTo>
                  <a:pt x="458419" y="848715"/>
                </a:lnTo>
                <a:lnTo>
                  <a:pt x="452755" y="857046"/>
                </a:lnTo>
                <a:lnTo>
                  <a:pt x="444385" y="862685"/>
                </a:lnTo>
                <a:lnTo>
                  <a:pt x="434174" y="864743"/>
                </a:lnTo>
                <a:lnTo>
                  <a:pt x="394716" y="864743"/>
                </a:lnTo>
                <a:lnTo>
                  <a:pt x="394716" y="917155"/>
                </a:lnTo>
                <a:lnTo>
                  <a:pt x="394716" y="943381"/>
                </a:lnTo>
                <a:lnTo>
                  <a:pt x="342074" y="943381"/>
                </a:lnTo>
                <a:lnTo>
                  <a:pt x="342074" y="917155"/>
                </a:lnTo>
                <a:lnTo>
                  <a:pt x="394716" y="917155"/>
                </a:lnTo>
                <a:lnTo>
                  <a:pt x="394716" y="864743"/>
                </a:lnTo>
                <a:lnTo>
                  <a:pt x="302602" y="864743"/>
                </a:lnTo>
                <a:lnTo>
                  <a:pt x="292392" y="862685"/>
                </a:lnTo>
                <a:lnTo>
                  <a:pt x="284022" y="857046"/>
                </a:lnTo>
                <a:lnTo>
                  <a:pt x="278358" y="848715"/>
                </a:lnTo>
                <a:lnTo>
                  <a:pt x="276288" y="838530"/>
                </a:lnTo>
                <a:lnTo>
                  <a:pt x="276288" y="812304"/>
                </a:lnTo>
                <a:lnTo>
                  <a:pt x="460476" y="812304"/>
                </a:lnTo>
                <a:lnTo>
                  <a:pt x="460489" y="838530"/>
                </a:lnTo>
                <a:lnTo>
                  <a:pt x="460489" y="759917"/>
                </a:lnTo>
                <a:lnTo>
                  <a:pt x="276301" y="759917"/>
                </a:lnTo>
                <a:lnTo>
                  <a:pt x="276301" y="752589"/>
                </a:lnTo>
                <a:lnTo>
                  <a:pt x="271716" y="718464"/>
                </a:lnTo>
                <a:lnTo>
                  <a:pt x="258572" y="687171"/>
                </a:lnTo>
                <a:lnTo>
                  <a:pt x="237807" y="660234"/>
                </a:lnTo>
                <a:lnTo>
                  <a:pt x="210248" y="639076"/>
                </a:lnTo>
                <a:lnTo>
                  <a:pt x="170942" y="612203"/>
                </a:lnTo>
                <a:lnTo>
                  <a:pt x="136537" y="580123"/>
                </a:lnTo>
                <a:lnTo>
                  <a:pt x="107454" y="543572"/>
                </a:lnTo>
                <a:lnTo>
                  <a:pt x="84099" y="503237"/>
                </a:lnTo>
                <a:lnTo>
                  <a:pt x="66890" y="459854"/>
                </a:lnTo>
                <a:lnTo>
                  <a:pt x="56261" y="414108"/>
                </a:lnTo>
                <a:lnTo>
                  <a:pt x="52628" y="366712"/>
                </a:lnTo>
                <a:lnTo>
                  <a:pt x="56718" y="315658"/>
                </a:lnTo>
                <a:lnTo>
                  <a:pt x="68770" y="266738"/>
                </a:lnTo>
                <a:lnTo>
                  <a:pt x="88493" y="220637"/>
                </a:lnTo>
                <a:lnTo>
                  <a:pt x="115582" y="178079"/>
                </a:lnTo>
                <a:lnTo>
                  <a:pt x="149733" y="139725"/>
                </a:lnTo>
                <a:lnTo>
                  <a:pt x="187325" y="108877"/>
                </a:lnTo>
                <a:lnTo>
                  <a:pt x="228625" y="84442"/>
                </a:lnTo>
                <a:lnTo>
                  <a:pt x="272999" y="66687"/>
                </a:lnTo>
                <a:lnTo>
                  <a:pt x="319811" y="55841"/>
                </a:lnTo>
                <a:lnTo>
                  <a:pt x="368388" y="52171"/>
                </a:lnTo>
                <a:lnTo>
                  <a:pt x="377075" y="52171"/>
                </a:lnTo>
                <a:lnTo>
                  <a:pt x="428574" y="57924"/>
                </a:lnTo>
                <a:lnTo>
                  <a:pt x="473392" y="70256"/>
                </a:lnTo>
                <a:lnTo>
                  <a:pt x="515454" y="88874"/>
                </a:lnTo>
                <a:lnTo>
                  <a:pt x="554164" y="113195"/>
                </a:lnTo>
                <a:lnTo>
                  <a:pt x="588937" y="142671"/>
                </a:lnTo>
                <a:lnTo>
                  <a:pt x="619213" y="176707"/>
                </a:lnTo>
                <a:lnTo>
                  <a:pt x="644398" y="214769"/>
                </a:lnTo>
                <a:lnTo>
                  <a:pt x="663917" y="256260"/>
                </a:lnTo>
                <a:lnTo>
                  <a:pt x="677189" y="300634"/>
                </a:lnTo>
                <a:lnTo>
                  <a:pt x="683628" y="347332"/>
                </a:lnTo>
                <a:lnTo>
                  <a:pt x="683628" y="178689"/>
                </a:lnTo>
                <a:lnTo>
                  <a:pt x="655459" y="138201"/>
                </a:lnTo>
                <a:lnTo>
                  <a:pt x="625652" y="105448"/>
                </a:lnTo>
                <a:lnTo>
                  <a:pt x="592201" y="76390"/>
                </a:lnTo>
                <a:lnTo>
                  <a:pt x="556577" y="52171"/>
                </a:lnTo>
                <a:lnTo>
                  <a:pt x="515874" y="30924"/>
                </a:lnTo>
                <a:lnTo>
                  <a:pt x="473773" y="15265"/>
                </a:lnTo>
                <a:lnTo>
                  <a:pt x="429577" y="4826"/>
                </a:lnTo>
                <a:lnTo>
                  <a:pt x="383667" y="0"/>
                </a:lnTo>
                <a:lnTo>
                  <a:pt x="333438" y="1257"/>
                </a:lnTo>
                <a:lnTo>
                  <a:pt x="284632" y="9080"/>
                </a:lnTo>
                <a:lnTo>
                  <a:pt x="237744" y="23279"/>
                </a:lnTo>
                <a:lnTo>
                  <a:pt x="193217" y="43624"/>
                </a:lnTo>
                <a:lnTo>
                  <a:pt x="151523" y="69926"/>
                </a:lnTo>
                <a:lnTo>
                  <a:pt x="113144" y="101981"/>
                </a:lnTo>
                <a:lnTo>
                  <a:pt x="79451" y="138887"/>
                </a:lnTo>
                <a:lnTo>
                  <a:pt x="51422" y="179298"/>
                </a:lnTo>
                <a:lnTo>
                  <a:pt x="29235" y="222745"/>
                </a:lnTo>
                <a:lnTo>
                  <a:pt x="13131" y="268782"/>
                </a:lnTo>
                <a:lnTo>
                  <a:pt x="3314" y="316928"/>
                </a:lnTo>
                <a:lnTo>
                  <a:pt x="0" y="366712"/>
                </a:lnTo>
                <a:lnTo>
                  <a:pt x="3175" y="414108"/>
                </a:lnTo>
                <a:lnTo>
                  <a:pt x="12788" y="462203"/>
                </a:lnTo>
                <a:lnTo>
                  <a:pt x="28295" y="507326"/>
                </a:lnTo>
                <a:lnTo>
                  <a:pt x="49390" y="549859"/>
                </a:lnTo>
                <a:lnTo>
                  <a:pt x="75895" y="589508"/>
                </a:lnTo>
                <a:lnTo>
                  <a:pt x="107353" y="625487"/>
                </a:lnTo>
                <a:lnTo>
                  <a:pt x="143471" y="657313"/>
                </a:lnTo>
                <a:lnTo>
                  <a:pt x="183946" y="684428"/>
                </a:lnTo>
                <a:lnTo>
                  <a:pt x="200469" y="697141"/>
                </a:lnTo>
                <a:lnTo>
                  <a:pt x="212991" y="713384"/>
                </a:lnTo>
                <a:lnTo>
                  <a:pt x="220916" y="732193"/>
                </a:lnTo>
                <a:lnTo>
                  <a:pt x="223685" y="752589"/>
                </a:lnTo>
                <a:lnTo>
                  <a:pt x="223685" y="838530"/>
                </a:lnTo>
                <a:lnTo>
                  <a:pt x="228701" y="866140"/>
                </a:lnTo>
                <a:lnTo>
                  <a:pt x="242557" y="889495"/>
                </a:lnTo>
                <a:lnTo>
                  <a:pt x="263423" y="906703"/>
                </a:lnTo>
                <a:lnTo>
                  <a:pt x="289458" y="915873"/>
                </a:lnTo>
                <a:lnTo>
                  <a:pt x="289471" y="969619"/>
                </a:lnTo>
                <a:lnTo>
                  <a:pt x="291541" y="979805"/>
                </a:lnTo>
                <a:lnTo>
                  <a:pt x="297192" y="988136"/>
                </a:lnTo>
                <a:lnTo>
                  <a:pt x="305562" y="993775"/>
                </a:lnTo>
                <a:lnTo>
                  <a:pt x="315772" y="995832"/>
                </a:lnTo>
                <a:lnTo>
                  <a:pt x="421043" y="995832"/>
                </a:lnTo>
                <a:lnTo>
                  <a:pt x="431253" y="993775"/>
                </a:lnTo>
                <a:lnTo>
                  <a:pt x="439623" y="988136"/>
                </a:lnTo>
                <a:lnTo>
                  <a:pt x="445274" y="979805"/>
                </a:lnTo>
                <a:lnTo>
                  <a:pt x="447357" y="969619"/>
                </a:lnTo>
                <a:lnTo>
                  <a:pt x="447357" y="943381"/>
                </a:lnTo>
                <a:lnTo>
                  <a:pt x="447357" y="917155"/>
                </a:lnTo>
                <a:lnTo>
                  <a:pt x="447357" y="915873"/>
                </a:lnTo>
                <a:lnTo>
                  <a:pt x="473392" y="906703"/>
                </a:lnTo>
                <a:lnTo>
                  <a:pt x="494258" y="889495"/>
                </a:lnTo>
                <a:lnTo>
                  <a:pt x="508114" y="866140"/>
                </a:lnTo>
                <a:lnTo>
                  <a:pt x="508368" y="864743"/>
                </a:lnTo>
                <a:lnTo>
                  <a:pt x="513143" y="838530"/>
                </a:lnTo>
                <a:lnTo>
                  <a:pt x="513143" y="812304"/>
                </a:lnTo>
                <a:lnTo>
                  <a:pt x="513143" y="759917"/>
                </a:lnTo>
                <a:lnTo>
                  <a:pt x="513143" y="752589"/>
                </a:lnTo>
                <a:lnTo>
                  <a:pt x="515899" y="732193"/>
                </a:lnTo>
                <a:lnTo>
                  <a:pt x="523824" y="713384"/>
                </a:lnTo>
                <a:lnTo>
                  <a:pt x="536346" y="697141"/>
                </a:lnTo>
                <a:lnTo>
                  <a:pt x="552881" y="684428"/>
                </a:lnTo>
                <a:lnTo>
                  <a:pt x="593725" y="657110"/>
                </a:lnTo>
                <a:lnTo>
                  <a:pt x="630021" y="625246"/>
                </a:lnTo>
                <a:lnTo>
                  <a:pt x="661492" y="589318"/>
                </a:lnTo>
                <a:lnTo>
                  <a:pt x="687870" y="549859"/>
                </a:lnTo>
                <a:lnTo>
                  <a:pt x="708863" y="507352"/>
                </a:lnTo>
                <a:lnTo>
                  <a:pt x="724217" y="462330"/>
                </a:lnTo>
                <a:lnTo>
                  <a:pt x="733615" y="415277"/>
                </a:lnTo>
                <a:lnTo>
                  <a:pt x="736815" y="3667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04801" rIns="0" bIns="0" rtlCol="0">
            <a:spAutoFit/>
          </a:bodyPr>
          <a:lstStyle/>
          <a:p>
            <a:pPr marL="336550">
              <a:lnSpc>
                <a:spcPct val="100000"/>
              </a:lnSpc>
              <a:spcBef>
                <a:spcPts val="125"/>
              </a:spcBef>
            </a:pPr>
            <a:r>
              <a:rPr sz="3600" spc="-40" dirty="0">
                <a:solidFill>
                  <a:srgbClr val="000000"/>
                </a:solidFill>
                <a:latin typeface="Tahoma"/>
                <a:cs typeface="Tahoma"/>
              </a:rPr>
              <a:t>THE</a:t>
            </a:r>
            <a:r>
              <a:rPr sz="3600" spc="-21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600" spc="-210" dirty="0">
                <a:solidFill>
                  <a:srgbClr val="000000"/>
                </a:solidFill>
                <a:latin typeface="Tahoma"/>
                <a:cs typeface="Tahoma"/>
              </a:rPr>
              <a:t>UPSIDE...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7963" y="2553855"/>
            <a:ext cx="9017635" cy="18503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1365">
              <a:lnSpc>
                <a:spcPct val="113999"/>
              </a:lnSpc>
              <a:spcBef>
                <a:spcPts val="100"/>
              </a:spcBef>
            </a:pPr>
            <a:r>
              <a:rPr sz="2100" dirty="0">
                <a:latin typeface="Lucida Sans Unicode"/>
                <a:cs typeface="Lucida Sans Unicode"/>
              </a:rPr>
              <a:t>Fortunately,</a:t>
            </a:r>
            <a:r>
              <a:rPr sz="2100" spc="-75" dirty="0">
                <a:latin typeface="Lucida Sans Unicode"/>
                <a:cs typeface="Lucida Sans Unicode"/>
              </a:rPr>
              <a:t> </a:t>
            </a:r>
            <a:r>
              <a:rPr sz="2100" spc="50" dirty="0">
                <a:latin typeface="Lucida Sans Unicode"/>
                <a:cs typeface="Lucida Sans Unicode"/>
              </a:rPr>
              <a:t>Islamic</a:t>
            </a:r>
            <a:r>
              <a:rPr sz="2100" spc="-75" dirty="0">
                <a:latin typeface="Lucida Sans Unicode"/>
                <a:cs typeface="Lucida Sans Unicode"/>
              </a:rPr>
              <a:t> </a:t>
            </a:r>
            <a:r>
              <a:rPr sz="2100" spc="-20" dirty="0">
                <a:latin typeface="Lucida Sans Unicode"/>
                <a:cs typeface="Lucida Sans Unicode"/>
              </a:rPr>
              <a:t>multi-</a:t>
            </a:r>
            <a:r>
              <a:rPr sz="2100" spc="45" dirty="0">
                <a:latin typeface="Lucida Sans Unicode"/>
                <a:cs typeface="Lucida Sans Unicode"/>
              </a:rPr>
              <a:t>lateral</a:t>
            </a:r>
            <a:r>
              <a:rPr sz="2100" spc="-75" dirty="0">
                <a:latin typeface="Lucida Sans Unicode"/>
                <a:cs typeface="Lucida Sans Unicode"/>
              </a:rPr>
              <a:t> </a:t>
            </a:r>
            <a:r>
              <a:rPr sz="2100" spc="70" dirty="0">
                <a:latin typeface="Lucida Sans Unicode"/>
                <a:cs typeface="Lucida Sans Unicode"/>
              </a:rPr>
              <a:t>development</a:t>
            </a:r>
            <a:r>
              <a:rPr sz="2100" spc="-70" dirty="0">
                <a:latin typeface="Lucida Sans Unicode"/>
                <a:cs typeface="Lucida Sans Unicode"/>
              </a:rPr>
              <a:t> </a:t>
            </a:r>
            <a:r>
              <a:rPr sz="2100" spc="-20" dirty="0">
                <a:latin typeface="Lucida Sans Unicode"/>
                <a:cs typeface="Lucida Sans Unicode"/>
              </a:rPr>
              <a:t>institutions</a:t>
            </a:r>
            <a:r>
              <a:rPr sz="2100" spc="-75" dirty="0">
                <a:latin typeface="Lucida Sans Unicode"/>
                <a:cs typeface="Lucida Sans Unicode"/>
              </a:rPr>
              <a:t> </a:t>
            </a:r>
            <a:r>
              <a:rPr sz="2100" spc="70" dirty="0">
                <a:latin typeface="Lucida Sans Unicode"/>
                <a:cs typeface="Lucida Sans Unicode"/>
              </a:rPr>
              <a:t>are </a:t>
            </a:r>
            <a:r>
              <a:rPr sz="2100" dirty="0">
                <a:latin typeface="Lucida Sans Unicode"/>
                <a:cs typeface="Lucida Sans Unicode"/>
              </a:rPr>
              <a:t>helping</a:t>
            </a:r>
            <a:r>
              <a:rPr sz="2100" spc="-6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in</a:t>
            </a:r>
            <a:r>
              <a:rPr sz="2100" spc="-50" dirty="0">
                <a:latin typeface="Lucida Sans Unicode"/>
                <a:cs typeface="Lucida Sans Unicode"/>
              </a:rPr>
              <a:t> </a:t>
            </a:r>
            <a:r>
              <a:rPr sz="2100" spc="60" dirty="0">
                <a:latin typeface="Lucida Sans Unicode"/>
                <a:cs typeface="Lucida Sans Unicode"/>
              </a:rPr>
              <a:t>standard-</a:t>
            </a:r>
            <a:r>
              <a:rPr sz="2100" dirty="0">
                <a:latin typeface="Lucida Sans Unicode"/>
                <a:cs typeface="Lucida Sans Unicode"/>
              </a:rPr>
              <a:t>setting</a:t>
            </a:r>
            <a:r>
              <a:rPr sz="2100" spc="-50" dirty="0">
                <a:latin typeface="Lucida Sans Unicode"/>
                <a:cs typeface="Lucida Sans Unicode"/>
              </a:rPr>
              <a:t> </a:t>
            </a:r>
            <a:r>
              <a:rPr sz="2100" spc="125" dirty="0">
                <a:latin typeface="Lucida Sans Unicode"/>
                <a:cs typeface="Lucida Sans Unicode"/>
              </a:rPr>
              <a:t>and</a:t>
            </a:r>
            <a:r>
              <a:rPr sz="2100" spc="-50" dirty="0">
                <a:latin typeface="Lucida Sans Unicode"/>
                <a:cs typeface="Lucida Sans Unicode"/>
              </a:rPr>
              <a:t> </a:t>
            </a:r>
            <a:r>
              <a:rPr sz="2100" spc="114" dirty="0">
                <a:latin typeface="Lucida Sans Unicode"/>
                <a:cs typeface="Lucida Sans Unicode"/>
              </a:rPr>
              <a:t>capacity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building.</a:t>
            </a:r>
            <a:endParaRPr sz="21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Lucida Sans Unicode"/>
              <a:cs typeface="Lucida Sans Unicode"/>
            </a:endParaRPr>
          </a:p>
          <a:p>
            <a:pPr marL="12700" marR="5080">
              <a:lnSpc>
                <a:spcPct val="113999"/>
              </a:lnSpc>
            </a:pPr>
            <a:r>
              <a:rPr sz="2100" spc="50" dirty="0">
                <a:latin typeface="Lucida Sans Unicode"/>
                <a:cs typeface="Lucida Sans Unicode"/>
              </a:rPr>
              <a:t>Islamic</a:t>
            </a:r>
            <a:r>
              <a:rPr sz="2100" spc="1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Financial</a:t>
            </a:r>
            <a:r>
              <a:rPr sz="2100" spc="15" dirty="0">
                <a:latin typeface="Lucida Sans Unicode"/>
                <a:cs typeface="Lucida Sans Unicode"/>
              </a:rPr>
              <a:t> </a:t>
            </a:r>
            <a:r>
              <a:rPr sz="2100" spc="55" dirty="0">
                <a:latin typeface="Lucida Sans Unicode"/>
                <a:cs typeface="Lucida Sans Unicode"/>
              </a:rPr>
              <a:t>Services</a:t>
            </a:r>
            <a:r>
              <a:rPr sz="2100" spc="15" dirty="0">
                <a:latin typeface="Lucida Sans Unicode"/>
                <a:cs typeface="Lucida Sans Unicode"/>
              </a:rPr>
              <a:t> </a:t>
            </a:r>
            <a:r>
              <a:rPr sz="2100" spc="70" dirty="0">
                <a:latin typeface="Lucida Sans Unicode"/>
                <a:cs typeface="Lucida Sans Unicode"/>
              </a:rPr>
              <a:t>Board</a:t>
            </a:r>
            <a:r>
              <a:rPr sz="2100" spc="1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(IFSB),</a:t>
            </a:r>
            <a:r>
              <a:rPr sz="2100" spc="15" dirty="0">
                <a:latin typeface="Lucida Sans Unicode"/>
                <a:cs typeface="Lucida Sans Unicode"/>
              </a:rPr>
              <a:t> </a:t>
            </a:r>
            <a:r>
              <a:rPr sz="2100" spc="254" dirty="0">
                <a:latin typeface="Lucida Sans Unicode"/>
                <a:cs typeface="Lucida Sans Unicode"/>
              </a:rPr>
              <a:t>a</a:t>
            </a:r>
            <a:r>
              <a:rPr sz="2100" spc="1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multilateral</a:t>
            </a:r>
            <a:r>
              <a:rPr sz="2100" spc="15" dirty="0">
                <a:latin typeface="Lucida Sans Unicode"/>
                <a:cs typeface="Lucida Sans Unicode"/>
              </a:rPr>
              <a:t> </a:t>
            </a:r>
            <a:r>
              <a:rPr sz="2100" spc="75" dirty="0">
                <a:latin typeface="Lucida Sans Unicode"/>
                <a:cs typeface="Lucida Sans Unicode"/>
              </a:rPr>
              <a:t>body</a:t>
            </a:r>
            <a:r>
              <a:rPr sz="2100" spc="15" dirty="0">
                <a:latin typeface="Lucida Sans Unicode"/>
                <a:cs typeface="Lucida Sans Unicode"/>
              </a:rPr>
              <a:t> </a:t>
            </a:r>
            <a:r>
              <a:rPr sz="2100" spc="110" dirty="0">
                <a:latin typeface="Lucida Sans Unicode"/>
                <a:cs typeface="Lucida Sans Unicode"/>
              </a:rPr>
              <a:t>based</a:t>
            </a:r>
            <a:r>
              <a:rPr sz="2100" spc="15" dirty="0">
                <a:latin typeface="Lucida Sans Unicode"/>
                <a:cs typeface="Lucida Sans Unicode"/>
              </a:rPr>
              <a:t> </a:t>
            </a:r>
            <a:r>
              <a:rPr sz="2100" spc="-25" dirty="0">
                <a:latin typeface="Lucida Sans Unicode"/>
                <a:cs typeface="Lucida Sans Unicode"/>
              </a:rPr>
              <a:t>in </a:t>
            </a:r>
            <a:r>
              <a:rPr sz="2100" spc="65" dirty="0">
                <a:latin typeface="Lucida Sans Unicode"/>
                <a:cs typeface="Lucida Sans Unicode"/>
              </a:rPr>
              <a:t>Kuala</a:t>
            </a:r>
            <a:r>
              <a:rPr sz="2100" spc="-65" dirty="0">
                <a:latin typeface="Lucida Sans Unicode"/>
                <a:cs typeface="Lucida Sans Unicode"/>
              </a:rPr>
              <a:t> </a:t>
            </a:r>
            <a:r>
              <a:rPr sz="2100" spc="-25" dirty="0">
                <a:latin typeface="Lucida Sans Unicode"/>
                <a:cs typeface="Lucida Sans Unicode"/>
              </a:rPr>
              <a:t>Lumpur.</a:t>
            </a:r>
            <a:r>
              <a:rPr sz="2100" spc="-65" dirty="0">
                <a:latin typeface="Lucida Sans Unicode"/>
                <a:cs typeface="Lucida Sans Unicode"/>
              </a:rPr>
              <a:t> </a:t>
            </a:r>
            <a:r>
              <a:rPr sz="2100" spc="65" dirty="0">
                <a:latin typeface="Lucida Sans Unicode"/>
                <a:cs typeface="Lucida Sans Unicode"/>
              </a:rPr>
              <a:t>Among</a:t>
            </a:r>
            <a:r>
              <a:rPr sz="2100" spc="-6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other</a:t>
            </a:r>
            <a:r>
              <a:rPr sz="2100" spc="-60" dirty="0">
                <a:latin typeface="Lucida Sans Unicode"/>
                <a:cs typeface="Lucida Sans Unicode"/>
              </a:rPr>
              <a:t> </a:t>
            </a:r>
            <a:r>
              <a:rPr sz="2100" spc="-25" dirty="0">
                <a:latin typeface="Lucida Sans Unicode"/>
                <a:cs typeface="Lucida Sans Unicode"/>
              </a:rPr>
              <a:t>things,</a:t>
            </a:r>
            <a:r>
              <a:rPr sz="2100" spc="-6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the</a:t>
            </a:r>
            <a:r>
              <a:rPr sz="2100" spc="-6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IFSB</a:t>
            </a:r>
            <a:r>
              <a:rPr sz="2100" spc="-65" dirty="0">
                <a:latin typeface="Lucida Sans Unicode"/>
                <a:cs typeface="Lucida Sans Unicode"/>
              </a:rPr>
              <a:t> </a:t>
            </a:r>
            <a:r>
              <a:rPr sz="2100" spc="65" dirty="0">
                <a:latin typeface="Lucida Sans Unicode"/>
                <a:cs typeface="Lucida Sans Unicode"/>
              </a:rPr>
              <a:t>does</a:t>
            </a:r>
            <a:r>
              <a:rPr sz="2100" spc="-6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the</a:t>
            </a:r>
            <a:r>
              <a:rPr sz="2100" spc="-6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following: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2837" y="7352764"/>
            <a:ext cx="5014595" cy="19780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0"/>
              </a:spcBef>
            </a:pPr>
            <a:r>
              <a:rPr sz="22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Implementation</a:t>
            </a:r>
            <a:r>
              <a:rPr sz="22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22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global </a:t>
            </a:r>
            <a:r>
              <a:rPr sz="22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prudential</a:t>
            </a:r>
            <a:r>
              <a:rPr sz="22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15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2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supervisory </a:t>
            </a:r>
            <a:r>
              <a:rPr sz="22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standards</a:t>
            </a:r>
            <a:r>
              <a:rPr sz="22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15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2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FFFFFF"/>
                </a:solidFill>
                <a:latin typeface="Lucida Sans Unicode"/>
                <a:cs typeface="Lucida Sans Unicode"/>
              </a:rPr>
              <a:t>other</a:t>
            </a:r>
            <a:r>
              <a:rPr sz="22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FFFFFF"/>
                </a:solidFill>
                <a:latin typeface="Lucida Sans Unicode"/>
                <a:cs typeface="Lucida Sans Unicode"/>
              </a:rPr>
              <a:t>initiatives</a:t>
            </a:r>
            <a:r>
              <a:rPr sz="22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that </a:t>
            </a:r>
            <a:r>
              <a:rPr sz="2200" dirty="0">
                <a:solidFill>
                  <a:srgbClr val="FFFFFF"/>
                </a:solidFill>
                <a:latin typeface="Lucida Sans Unicode"/>
                <a:cs typeface="Lucida Sans Unicode"/>
              </a:rPr>
              <a:t>foster</a:t>
            </a:r>
            <a:r>
              <a:rPr sz="22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knowledge</a:t>
            </a:r>
            <a:r>
              <a:rPr sz="22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sharing</a:t>
            </a:r>
            <a:r>
              <a:rPr sz="22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125" dirty="0">
                <a:solidFill>
                  <a:srgbClr val="FFFFFF"/>
                </a:solidFill>
                <a:latin typeface="Lucida Sans Unicode"/>
                <a:cs typeface="Lucida Sans Unicode"/>
              </a:rPr>
              <a:t>and </a:t>
            </a:r>
            <a:r>
              <a:rPr sz="22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cooperation</a:t>
            </a:r>
            <a:r>
              <a:rPr sz="22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150" dirty="0">
                <a:solidFill>
                  <a:srgbClr val="FFFFFF"/>
                </a:solidFill>
                <a:latin typeface="Lucida Sans Unicode"/>
                <a:cs typeface="Lucida Sans Unicode"/>
              </a:rPr>
              <a:t>among</a:t>
            </a:r>
            <a:r>
              <a:rPr sz="22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its</a:t>
            </a:r>
            <a:r>
              <a:rPr sz="22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members.</a:t>
            </a:r>
            <a:endParaRPr sz="2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82971" y="7293067"/>
            <a:ext cx="5324475" cy="1787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95"/>
              </a:spcBef>
            </a:pP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Through</a:t>
            </a:r>
            <a:r>
              <a:rPr sz="20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IFSB,</a:t>
            </a:r>
            <a:r>
              <a:rPr sz="20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Bank</a:t>
            </a:r>
            <a:r>
              <a:rPr sz="20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Negara</a:t>
            </a:r>
            <a:r>
              <a:rPr sz="20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Malaysia</a:t>
            </a:r>
            <a:r>
              <a:rPr sz="20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has </a:t>
            </a:r>
            <a:r>
              <a:rPr sz="20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since</a:t>
            </a:r>
            <a:r>
              <a:rPr sz="20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2008</a:t>
            </a:r>
            <a:r>
              <a:rPr sz="20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run</a:t>
            </a:r>
            <a:r>
              <a:rPr sz="20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more</a:t>
            </a:r>
            <a:r>
              <a:rPr sz="20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than</a:t>
            </a:r>
            <a:r>
              <a:rPr sz="20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300</a:t>
            </a:r>
            <a:r>
              <a:rPr sz="20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Islamic </a:t>
            </a:r>
            <a:r>
              <a:rPr sz="20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finance</a:t>
            </a:r>
            <a:r>
              <a:rPr sz="20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programs</a:t>
            </a:r>
            <a:r>
              <a:rPr sz="20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0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study</a:t>
            </a:r>
            <a:r>
              <a:rPr sz="20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visits</a:t>
            </a:r>
            <a:r>
              <a:rPr sz="20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for </a:t>
            </a:r>
            <a:r>
              <a:rPr sz="20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more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than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25</a:t>
            </a:r>
            <a:r>
              <a:rPr sz="2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African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countries,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including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Nigeria,</a:t>
            </a:r>
            <a:r>
              <a:rPr sz="20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Sudan,</a:t>
            </a:r>
            <a:r>
              <a:rPr sz="20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Tanzania</a:t>
            </a:r>
            <a:r>
              <a:rPr sz="20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0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Kenya.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885989" y="5738112"/>
            <a:ext cx="1046480" cy="1054100"/>
          </a:xfrm>
          <a:custGeom>
            <a:avLst/>
            <a:gdLst/>
            <a:ahLst/>
            <a:cxnLst/>
            <a:rect l="l" t="t" r="r" b="b"/>
            <a:pathLst>
              <a:path w="1046480" h="1054100">
                <a:moveTo>
                  <a:pt x="510649" y="402590"/>
                </a:moveTo>
                <a:lnTo>
                  <a:pt x="495207" y="402590"/>
                </a:lnTo>
                <a:lnTo>
                  <a:pt x="486760" y="400050"/>
                </a:lnTo>
                <a:lnTo>
                  <a:pt x="479011" y="396240"/>
                </a:lnTo>
                <a:lnTo>
                  <a:pt x="471960" y="391160"/>
                </a:lnTo>
                <a:lnTo>
                  <a:pt x="465607" y="384810"/>
                </a:lnTo>
                <a:lnTo>
                  <a:pt x="418175" y="336550"/>
                </a:lnTo>
                <a:lnTo>
                  <a:pt x="366346" y="284480"/>
                </a:lnTo>
                <a:lnTo>
                  <a:pt x="353890" y="271780"/>
                </a:lnTo>
                <a:lnTo>
                  <a:pt x="341620" y="260350"/>
                </a:lnTo>
                <a:lnTo>
                  <a:pt x="329515" y="247650"/>
                </a:lnTo>
                <a:lnTo>
                  <a:pt x="300494" y="214630"/>
                </a:lnTo>
                <a:lnTo>
                  <a:pt x="287390" y="186690"/>
                </a:lnTo>
                <a:lnTo>
                  <a:pt x="284808" y="179070"/>
                </a:lnTo>
                <a:lnTo>
                  <a:pt x="282698" y="171450"/>
                </a:lnTo>
                <a:lnTo>
                  <a:pt x="281060" y="163830"/>
                </a:lnTo>
                <a:lnTo>
                  <a:pt x="279167" y="151130"/>
                </a:lnTo>
                <a:lnTo>
                  <a:pt x="279086" y="133350"/>
                </a:lnTo>
                <a:lnTo>
                  <a:pt x="279127" y="127000"/>
                </a:lnTo>
                <a:lnTo>
                  <a:pt x="289272" y="86360"/>
                </a:lnTo>
                <a:lnTo>
                  <a:pt x="300574" y="64770"/>
                </a:lnTo>
                <a:lnTo>
                  <a:pt x="305206" y="57150"/>
                </a:lnTo>
                <a:lnTo>
                  <a:pt x="310235" y="50800"/>
                </a:lnTo>
                <a:lnTo>
                  <a:pt x="315627" y="44450"/>
                </a:lnTo>
                <a:lnTo>
                  <a:pt x="321383" y="39370"/>
                </a:lnTo>
                <a:lnTo>
                  <a:pt x="327501" y="33020"/>
                </a:lnTo>
                <a:lnTo>
                  <a:pt x="333937" y="27940"/>
                </a:lnTo>
                <a:lnTo>
                  <a:pt x="340647" y="22860"/>
                </a:lnTo>
                <a:lnTo>
                  <a:pt x="347629" y="19050"/>
                </a:lnTo>
                <a:lnTo>
                  <a:pt x="354885" y="15240"/>
                </a:lnTo>
                <a:lnTo>
                  <a:pt x="355502" y="15240"/>
                </a:lnTo>
                <a:lnTo>
                  <a:pt x="356551" y="13970"/>
                </a:lnTo>
                <a:lnTo>
                  <a:pt x="365299" y="10160"/>
                </a:lnTo>
                <a:lnTo>
                  <a:pt x="374264" y="6350"/>
                </a:lnTo>
                <a:lnTo>
                  <a:pt x="392851" y="1270"/>
                </a:lnTo>
                <a:lnTo>
                  <a:pt x="402381" y="0"/>
                </a:lnTo>
                <a:lnTo>
                  <a:pt x="431177" y="0"/>
                </a:lnTo>
                <a:lnTo>
                  <a:pt x="468568" y="8890"/>
                </a:lnTo>
                <a:lnTo>
                  <a:pt x="502919" y="27940"/>
                </a:lnTo>
                <a:lnTo>
                  <a:pt x="671979" y="27940"/>
                </a:lnTo>
                <a:lnTo>
                  <a:pt x="678397" y="33020"/>
                </a:lnTo>
                <a:lnTo>
                  <a:pt x="684496" y="39370"/>
                </a:lnTo>
                <a:lnTo>
                  <a:pt x="685930" y="40640"/>
                </a:lnTo>
                <a:lnTo>
                  <a:pt x="415535" y="40640"/>
                </a:lnTo>
                <a:lnTo>
                  <a:pt x="409417" y="41910"/>
                </a:lnTo>
                <a:lnTo>
                  <a:pt x="404902" y="41910"/>
                </a:lnTo>
                <a:lnTo>
                  <a:pt x="400427" y="43180"/>
                </a:lnTo>
                <a:lnTo>
                  <a:pt x="384036" y="46990"/>
                </a:lnTo>
                <a:lnTo>
                  <a:pt x="381791" y="48260"/>
                </a:lnTo>
                <a:lnTo>
                  <a:pt x="379603" y="49530"/>
                </a:lnTo>
                <a:lnTo>
                  <a:pt x="377473" y="50800"/>
                </a:lnTo>
                <a:lnTo>
                  <a:pt x="375390" y="50800"/>
                </a:lnTo>
                <a:lnTo>
                  <a:pt x="374183" y="52070"/>
                </a:lnTo>
                <a:lnTo>
                  <a:pt x="372928" y="52070"/>
                </a:lnTo>
                <a:lnTo>
                  <a:pt x="371626" y="53340"/>
                </a:lnTo>
                <a:lnTo>
                  <a:pt x="340310" y="78740"/>
                </a:lnTo>
                <a:lnTo>
                  <a:pt x="330915" y="96520"/>
                </a:lnTo>
                <a:lnTo>
                  <a:pt x="327550" y="104140"/>
                </a:lnTo>
                <a:lnTo>
                  <a:pt x="326251" y="106680"/>
                </a:lnTo>
                <a:lnTo>
                  <a:pt x="325185" y="110490"/>
                </a:lnTo>
                <a:lnTo>
                  <a:pt x="324901" y="111760"/>
                </a:lnTo>
                <a:lnTo>
                  <a:pt x="324702" y="111760"/>
                </a:lnTo>
                <a:lnTo>
                  <a:pt x="324702" y="115570"/>
                </a:lnTo>
                <a:lnTo>
                  <a:pt x="323453" y="116840"/>
                </a:lnTo>
                <a:lnTo>
                  <a:pt x="321330" y="124460"/>
                </a:lnTo>
                <a:lnTo>
                  <a:pt x="320279" y="133350"/>
                </a:lnTo>
                <a:lnTo>
                  <a:pt x="320320" y="149860"/>
                </a:lnTo>
                <a:lnTo>
                  <a:pt x="337204" y="195580"/>
                </a:lnTo>
                <a:lnTo>
                  <a:pt x="348072" y="207010"/>
                </a:lnTo>
                <a:lnTo>
                  <a:pt x="374739" y="234950"/>
                </a:lnTo>
                <a:lnTo>
                  <a:pt x="500254" y="359410"/>
                </a:lnTo>
                <a:lnTo>
                  <a:pt x="503169" y="363220"/>
                </a:lnTo>
                <a:lnTo>
                  <a:pt x="561500" y="363220"/>
                </a:lnTo>
                <a:lnTo>
                  <a:pt x="556776" y="368300"/>
                </a:lnTo>
                <a:lnTo>
                  <a:pt x="533920" y="391160"/>
                </a:lnTo>
                <a:lnTo>
                  <a:pt x="526861" y="396240"/>
                </a:lnTo>
                <a:lnTo>
                  <a:pt x="519103" y="400050"/>
                </a:lnTo>
                <a:lnTo>
                  <a:pt x="510649" y="402590"/>
                </a:lnTo>
                <a:close/>
              </a:path>
              <a:path w="1046480" h="1054100">
                <a:moveTo>
                  <a:pt x="671979" y="27940"/>
                </a:moveTo>
                <a:lnTo>
                  <a:pt x="502919" y="27940"/>
                </a:lnTo>
                <a:lnTo>
                  <a:pt x="519047" y="17780"/>
                </a:lnTo>
                <a:lnTo>
                  <a:pt x="533972" y="10160"/>
                </a:lnTo>
                <a:lnTo>
                  <a:pt x="549696" y="3810"/>
                </a:lnTo>
                <a:lnTo>
                  <a:pt x="566218" y="1270"/>
                </a:lnTo>
                <a:lnTo>
                  <a:pt x="572957" y="0"/>
                </a:lnTo>
                <a:lnTo>
                  <a:pt x="618573" y="2540"/>
                </a:lnTo>
                <a:lnTo>
                  <a:pt x="651087" y="15240"/>
                </a:lnTo>
                <a:lnTo>
                  <a:pt x="658325" y="19050"/>
                </a:lnTo>
                <a:lnTo>
                  <a:pt x="665289" y="22860"/>
                </a:lnTo>
                <a:lnTo>
                  <a:pt x="671979" y="27940"/>
                </a:lnTo>
                <a:close/>
              </a:path>
              <a:path w="1046480" h="1054100">
                <a:moveTo>
                  <a:pt x="515071" y="72390"/>
                </a:moveTo>
                <a:lnTo>
                  <a:pt x="490815" y="72390"/>
                </a:lnTo>
                <a:lnTo>
                  <a:pt x="489205" y="71120"/>
                </a:lnTo>
                <a:lnTo>
                  <a:pt x="487678" y="69850"/>
                </a:lnTo>
                <a:lnTo>
                  <a:pt x="485912" y="67310"/>
                </a:lnTo>
                <a:lnTo>
                  <a:pt x="479872" y="62230"/>
                </a:lnTo>
                <a:lnTo>
                  <a:pt x="473309" y="57150"/>
                </a:lnTo>
                <a:lnTo>
                  <a:pt x="466223" y="53340"/>
                </a:lnTo>
                <a:lnTo>
                  <a:pt x="465257" y="52070"/>
                </a:lnTo>
                <a:lnTo>
                  <a:pt x="454087" y="48260"/>
                </a:lnTo>
                <a:lnTo>
                  <a:pt x="442573" y="44450"/>
                </a:lnTo>
                <a:lnTo>
                  <a:pt x="430716" y="41910"/>
                </a:lnTo>
                <a:lnTo>
                  <a:pt x="418516" y="40640"/>
                </a:lnTo>
                <a:lnTo>
                  <a:pt x="592253" y="40640"/>
                </a:lnTo>
                <a:lnTo>
                  <a:pt x="553101" y="46990"/>
                </a:lnTo>
                <a:lnTo>
                  <a:pt x="532023" y="58420"/>
                </a:lnTo>
                <a:lnTo>
                  <a:pt x="525726" y="62230"/>
                </a:lnTo>
                <a:lnTo>
                  <a:pt x="519910" y="67310"/>
                </a:lnTo>
                <a:lnTo>
                  <a:pt x="518244" y="69850"/>
                </a:lnTo>
                <a:lnTo>
                  <a:pt x="516697" y="71120"/>
                </a:lnTo>
                <a:lnTo>
                  <a:pt x="515071" y="72390"/>
                </a:lnTo>
                <a:close/>
              </a:path>
              <a:path w="1046480" h="1054100">
                <a:moveTo>
                  <a:pt x="561500" y="363220"/>
                </a:moveTo>
                <a:lnTo>
                  <a:pt x="503169" y="363220"/>
                </a:lnTo>
                <a:lnTo>
                  <a:pt x="503169" y="361950"/>
                </a:lnTo>
                <a:lnTo>
                  <a:pt x="578186" y="287020"/>
                </a:lnTo>
                <a:lnTo>
                  <a:pt x="604769" y="261620"/>
                </a:lnTo>
                <a:lnTo>
                  <a:pt x="631349" y="233680"/>
                </a:lnTo>
                <a:lnTo>
                  <a:pt x="657700" y="207010"/>
                </a:lnTo>
                <a:lnTo>
                  <a:pt x="663667" y="201930"/>
                </a:lnTo>
                <a:lnTo>
                  <a:pt x="668750" y="194310"/>
                </a:lnTo>
                <a:lnTo>
                  <a:pt x="677149" y="180340"/>
                </a:lnTo>
                <a:lnTo>
                  <a:pt x="680315" y="172720"/>
                </a:lnTo>
                <a:lnTo>
                  <a:pt x="684582" y="156210"/>
                </a:lnTo>
                <a:lnTo>
                  <a:pt x="685607" y="148590"/>
                </a:lnTo>
                <a:lnTo>
                  <a:pt x="685439" y="130810"/>
                </a:lnTo>
                <a:lnTo>
                  <a:pt x="684249" y="123190"/>
                </a:lnTo>
                <a:lnTo>
                  <a:pt x="681953" y="115570"/>
                </a:lnTo>
                <a:lnTo>
                  <a:pt x="679721" y="110490"/>
                </a:lnTo>
                <a:lnTo>
                  <a:pt x="679721" y="107950"/>
                </a:lnTo>
                <a:lnTo>
                  <a:pt x="678705" y="105410"/>
                </a:lnTo>
                <a:lnTo>
                  <a:pt x="676390" y="99060"/>
                </a:lnTo>
                <a:lnTo>
                  <a:pt x="673691" y="92710"/>
                </a:lnTo>
                <a:lnTo>
                  <a:pt x="666350" y="80010"/>
                </a:lnTo>
                <a:lnTo>
                  <a:pt x="657338" y="69850"/>
                </a:lnTo>
                <a:lnTo>
                  <a:pt x="646653" y="59690"/>
                </a:lnTo>
                <a:lnTo>
                  <a:pt x="634296" y="52070"/>
                </a:lnTo>
                <a:lnTo>
                  <a:pt x="631777" y="52070"/>
                </a:lnTo>
                <a:lnTo>
                  <a:pt x="630582" y="50800"/>
                </a:lnTo>
                <a:lnTo>
                  <a:pt x="628383" y="49530"/>
                </a:lnTo>
                <a:lnTo>
                  <a:pt x="626423" y="49530"/>
                </a:lnTo>
                <a:lnTo>
                  <a:pt x="624418" y="48260"/>
                </a:lnTo>
                <a:lnTo>
                  <a:pt x="622370" y="48260"/>
                </a:lnTo>
                <a:lnTo>
                  <a:pt x="616955" y="45720"/>
                </a:lnTo>
                <a:lnTo>
                  <a:pt x="605712" y="43180"/>
                </a:lnTo>
                <a:lnTo>
                  <a:pt x="601265" y="41910"/>
                </a:lnTo>
                <a:lnTo>
                  <a:pt x="596779" y="41910"/>
                </a:lnTo>
                <a:lnTo>
                  <a:pt x="592253" y="40640"/>
                </a:lnTo>
                <a:lnTo>
                  <a:pt x="685930" y="40640"/>
                </a:lnTo>
                <a:lnTo>
                  <a:pt x="690233" y="44450"/>
                </a:lnTo>
                <a:lnTo>
                  <a:pt x="695607" y="50800"/>
                </a:lnTo>
                <a:lnTo>
                  <a:pt x="700619" y="57150"/>
                </a:lnTo>
                <a:lnTo>
                  <a:pt x="705234" y="64770"/>
                </a:lnTo>
                <a:lnTo>
                  <a:pt x="709418" y="71120"/>
                </a:lnTo>
                <a:lnTo>
                  <a:pt x="723670" y="110490"/>
                </a:lnTo>
                <a:lnTo>
                  <a:pt x="726778" y="129540"/>
                </a:lnTo>
                <a:lnTo>
                  <a:pt x="726778" y="149860"/>
                </a:lnTo>
                <a:lnTo>
                  <a:pt x="726572" y="151130"/>
                </a:lnTo>
                <a:lnTo>
                  <a:pt x="726200" y="153670"/>
                </a:lnTo>
                <a:lnTo>
                  <a:pt x="725662" y="156210"/>
                </a:lnTo>
                <a:lnTo>
                  <a:pt x="724534" y="165100"/>
                </a:lnTo>
                <a:lnTo>
                  <a:pt x="722914" y="172720"/>
                </a:lnTo>
                <a:lnTo>
                  <a:pt x="705814" y="213360"/>
                </a:lnTo>
                <a:lnTo>
                  <a:pt x="678571" y="245110"/>
                </a:lnTo>
                <a:lnTo>
                  <a:pt x="659074" y="265430"/>
                </a:lnTo>
                <a:lnTo>
                  <a:pt x="573310" y="350520"/>
                </a:lnTo>
                <a:lnTo>
                  <a:pt x="561500" y="363220"/>
                </a:lnTo>
                <a:close/>
              </a:path>
              <a:path w="1046480" h="1054100">
                <a:moveTo>
                  <a:pt x="500088" y="76200"/>
                </a:moveTo>
                <a:lnTo>
                  <a:pt x="495090" y="74930"/>
                </a:lnTo>
                <a:lnTo>
                  <a:pt x="494666" y="73660"/>
                </a:lnTo>
                <a:lnTo>
                  <a:pt x="493858" y="73660"/>
                </a:lnTo>
                <a:lnTo>
                  <a:pt x="492509" y="72390"/>
                </a:lnTo>
                <a:lnTo>
                  <a:pt x="513364" y="72390"/>
                </a:lnTo>
                <a:lnTo>
                  <a:pt x="510932" y="74930"/>
                </a:lnTo>
                <a:lnTo>
                  <a:pt x="500088" y="76200"/>
                </a:lnTo>
                <a:close/>
              </a:path>
              <a:path w="1046480" h="1054100">
                <a:moveTo>
                  <a:pt x="22287" y="1054100"/>
                </a:moveTo>
                <a:lnTo>
                  <a:pt x="19337" y="1054100"/>
                </a:lnTo>
                <a:lnTo>
                  <a:pt x="16501" y="1052830"/>
                </a:lnTo>
                <a:lnTo>
                  <a:pt x="0" y="1031240"/>
                </a:lnTo>
                <a:lnTo>
                  <a:pt x="199" y="1029970"/>
                </a:lnTo>
                <a:lnTo>
                  <a:pt x="199" y="824230"/>
                </a:lnTo>
                <a:lnTo>
                  <a:pt x="33" y="817880"/>
                </a:lnTo>
                <a:lnTo>
                  <a:pt x="2187" y="812800"/>
                </a:lnTo>
                <a:lnTo>
                  <a:pt x="6662" y="808990"/>
                </a:lnTo>
                <a:lnTo>
                  <a:pt x="207201" y="608330"/>
                </a:lnTo>
                <a:lnTo>
                  <a:pt x="244586" y="586740"/>
                </a:lnTo>
                <a:lnTo>
                  <a:pt x="262276" y="584200"/>
                </a:lnTo>
                <a:lnTo>
                  <a:pt x="629649" y="584200"/>
                </a:lnTo>
                <a:lnTo>
                  <a:pt x="826239" y="387350"/>
                </a:lnTo>
                <a:lnTo>
                  <a:pt x="832378" y="382270"/>
                </a:lnTo>
                <a:lnTo>
                  <a:pt x="838970" y="377190"/>
                </a:lnTo>
                <a:lnTo>
                  <a:pt x="846018" y="372110"/>
                </a:lnTo>
                <a:lnTo>
                  <a:pt x="853521" y="369570"/>
                </a:lnTo>
                <a:lnTo>
                  <a:pt x="861330" y="365760"/>
                </a:lnTo>
                <a:lnTo>
                  <a:pt x="877423" y="363220"/>
                </a:lnTo>
                <a:lnTo>
                  <a:pt x="891437" y="363220"/>
                </a:lnTo>
                <a:lnTo>
                  <a:pt x="905995" y="364490"/>
                </a:lnTo>
                <a:lnTo>
                  <a:pt x="919535" y="369570"/>
                </a:lnTo>
                <a:lnTo>
                  <a:pt x="932056" y="375920"/>
                </a:lnTo>
                <a:lnTo>
                  <a:pt x="943557" y="386080"/>
                </a:lnTo>
                <a:lnTo>
                  <a:pt x="945223" y="387350"/>
                </a:lnTo>
                <a:lnTo>
                  <a:pt x="951957" y="394970"/>
                </a:lnTo>
                <a:lnTo>
                  <a:pt x="957664" y="402590"/>
                </a:lnTo>
                <a:lnTo>
                  <a:pt x="960338" y="407670"/>
                </a:lnTo>
                <a:lnTo>
                  <a:pt x="877858" y="407670"/>
                </a:lnTo>
                <a:lnTo>
                  <a:pt x="870564" y="410210"/>
                </a:lnTo>
                <a:lnTo>
                  <a:pt x="863857" y="414020"/>
                </a:lnTo>
                <a:lnTo>
                  <a:pt x="857739" y="419100"/>
                </a:lnTo>
                <a:lnTo>
                  <a:pt x="681420" y="595630"/>
                </a:lnTo>
                <a:lnTo>
                  <a:pt x="687907" y="599440"/>
                </a:lnTo>
                <a:lnTo>
                  <a:pt x="693826" y="603250"/>
                </a:lnTo>
                <a:lnTo>
                  <a:pt x="699177" y="608330"/>
                </a:lnTo>
                <a:lnTo>
                  <a:pt x="705483" y="615950"/>
                </a:lnTo>
                <a:lnTo>
                  <a:pt x="710873" y="623570"/>
                </a:lnTo>
                <a:lnTo>
                  <a:pt x="713854" y="628650"/>
                </a:lnTo>
                <a:lnTo>
                  <a:pt x="259915" y="628650"/>
                </a:lnTo>
                <a:lnTo>
                  <a:pt x="252009" y="631190"/>
                </a:lnTo>
                <a:lnTo>
                  <a:pt x="244715" y="635000"/>
                </a:lnTo>
                <a:lnTo>
                  <a:pt x="238034" y="640080"/>
                </a:lnTo>
                <a:lnTo>
                  <a:pt x="44591" y="833120"/>
                </a:lnTo>
                <a:lnTo>
                  <a:pt x="44591" y="1008380"/>
                </a:lnTo>
                <a:lnTo>
                  <a:pt x="256593" y="1008380"/>
                </a:lnTo>
                <a:lnTo>
                  <a:pt x="219960" y="1046480"/>
                </a:lnTo>
                <a:lnTo>
                  <a:pt x="215557" y="1051560"/>
                </a:lnTo>
                <a:lnTo>
                  <a:pt x="212872" y="1052830"/>
                </a:lnTo>
                <a:lnTo>
                  <a:pt x="203853" y="1052830"/>
                </a:lnTo>
                <a:lnTo>
                  <a:pt x="22287" y="1054100"/>
                </a:lnTo>
                <a:close/>
              </a:path>
              <a:path w="1046480" h="1054100">
                <a:moveTo>
                  <a:pt x="781972" y="640080"/>
                </a:moveTo>
                <a:lnTo>
                  <a:pt x="718899" y="640080"/>
                </a:lnTo>
                <a:lnTo>
                  <a:pt x="902797" y="455930"/>
                </a:lnTo>
                <a:lnTo>
                  <a:pt x="907897" y="452120"/>
                </a:lnTo>
                <a:lnTo>
                  <a:pt x="913312" y="447040"/>
                </a:lnTo>
                <a:lnTo>
                  <a:pt x="919041" y="444500"/>
                </a:lnTo>
                <a:lnTo>
                  <a:pt x="925084" y="440690"/>
                </a:lnTo>
                <a:lnTo>
                  <a:pt x="924931" y="438150"/>
                </a:lnTo>
                <a:lnTo>
                  <a:pt x="924531" y="436880"/>
                </a:lnTo>
                <a:lnTo>
                  <a:pt x="923885" y="434340"/>
                </a:lnTo>
                <a:lnTo>
                  <a:pt x="921738" y="427990"/>
                </a:lnTo>
                <a:lnTo>
                  <a:pt x="918406" y="422910"/>
                </a:lnTo>
                <a:lnTo>
                  <a:pt x="913891" y="419100"/>
                </a:lnTo>
                <a:lnTo>
                  <a:pt x="908195" y="414020"/>
                </a:lnTo>
                <a:lnTo>
                  <a:pt x="901954" y="410210"/>
                </a:lnTo>
                <a:lnTo>
                  <a:pt x="895169" y="407670"/>
                </a:lnTo>
                <a:lnTo>
                  <a:pt x="960338" y="407670"/>
                </a:lnTo>
                <a:lnTo>
                  <a:pt x="968860" y="431800"/>
                </a:lnTo>
                <a:lnTo>
                  <a:pt x="983751" y="434340"/>
                </a:lnTo>
                <a:lnTo>
                  <a:pt x="1021697" y="455930"/>
                </a:lnTo>
                <a:lnTo>
                  <a:pt x="1035985" y="476250"/>
                </a:lnTo>
                <a:lnTo>
                  <a:pt x="962197" y="476250"/>
                </a:lnTo>
                <a:lnTo>
                  <a:pt x="954267" y="477520"/>
                </a:lnTo>
                <a:lnTo>
                  <a:pt x="946957" y="478790"/>
                </a:lnTo>
                <a:lnTo>
                  <a:pt x="940266" y="482600"/>
                </a:lnTo>
                <a:lnTo>
                  <a:pt x="934196" y="487680"/>
                </a:lnTo>
                <a:lnTo>
                  <a:pt x="781972" y="640080"/>
                </a:lnTo>
                <a:close/>
              </a:path>
              <a:path w="1046480" h="1054100">
                <a:moveTo>
                  <a:pt x="256593" y="1008380"/>
                </a:moveTo>
                <a:lnTo>
                  <a:pt x="194508" y="1008380"/>
                </a:lnTo>
                <a:lnTo>
                  <a:pt x="235768" y="966470"/>
                </a:lnTo>
                <a:lnTo>
                  <a:pt x="238799" y="962660"/>
                </a:lnTo>
                <a:lnTo>
                  <a:pt x="242564" y="960120"/>
                </a:lnTo>
                <a:lnTo>
                  <a:pt x="247062" y="958850"/>
                </a:lnTo>
                <a:lnTo>
                  <a:pt x="666512" y="853440"/>
                </a:lnTo>
                <a:lnTo>
                  <a:pt x="673791" y="850900"/>
                </a:lnTo>
                <a:lnTo>
                  <a:pt x="680756" y="847090"/>
                </a:lnTo>
                <a:lnTo>
                  <a:pt x="687408" y="842010"/>
                </a:lnTo>
                <a:lnTo>
                  <a:pt x="693747" y="838200"/>
                </a:lnTo>
                <a:lnTo>
                  <a:pt x="702174" y="830580"/>
                </a:lnTo>
                <a:lnTo>
                  <a:pt x="710330" y="824230"/>
                </a:lnTo>
                <a:lnTo>
                  <a:pt x="718215" y="816610"/>
                </a:lnTo>
                <a:lnTo>
                  <a:pt x="995233" y="538480"/>
                </a:lnTo>
                <a:lnTo>
                  <a:pt x="1001858" y="514350"/>
                </a:lnTo>
                <a:lnTo>
                  <a:pt x="1000764" y="506730"/>
                </a:lnTo>
                <a:lnTo>
                  <a:pt x="971497" y="477520"/>
                </a:lnTo>
                <a:lnTo>
                  <a:pt x="964146" y="476250"/>
                </a:lnTo>
                <a:lnTo>
                  <a:pt x="1035985" y="476250"/>
                </a:lnTo>
                <a:lnTo>
                  <a:pt x="1046084" y="510540"/>
                </a:lnTo>
                <a:lnTo>
                  <a:pt x="1046079" y="521970"/>
                </a:lnTo>
                <a:lnTo>
                  <a:pt x="1033602" y="561340"/>
                </a:lnTo>
                <a:lnTo>
                  <a:pt x="1021664" y="575310"/>
                </a:lnTo>
                <a:lnTo>
                  <a:pt x="748760" y="848360"/>
                </a:lnTo>
                <a:lnTo>
                  <a:pt x="710668" y="880110"/>
                </a:lnTo>
                <a:lnTo>
                  <a:pt x="263919" y="1000760"/>
                </a:lnTo>
                <a:lnTo>
                  <a:pt x="256593" y="1008380"/>
                </a:lnTo>
                <a:close/>
              </a:path>
              <a:path w="1046480" h="1054100">
                <a:moveTo>
                  <a:pt x="639643" y="753110"/>
                </a:moveTo>
                <a:lnTo>
                  <a:pt x="380462" y="753110"/>
                </a:lnTo>
                <a:lnTo>
                  <a:pt x="377557" y="751840"/>
                </a:lnTo>
                <a:lnTo>
                  <a:pt x="371953" y="750570"/>
                </a:lnTo>
                <a:lnTo>
                  <a:pt x="369473" y="748030"/>
                </a:lnTo>
                <a:lnTo>
                  <a:pt x="365161" y="744220"/>
                </a:lnTo>
                <a:lnTo>
                  <a:pt x="363498" y="741680"/>
                </a:lnTo>
                <a:lnTo>
                  <a:pt x="361158" y="736600"/>
                </a:lnTo>
                <a:lnTo>
                  <a:pt x="360572" y="734060"/>
                </a:lnTo>
                <a:lnTo>
                  <a:pt x="360572" y="727710"/>
                </a:lnTo>
                <a:lnTo>
                  <a:pt x="377557" y="708660"/>
                </a:lnTo>
                <a:lnTo>
                  <a:pt x="639643" y="708660"/>
                </a:lnTo>
                <a:lnTo>
                  <a:pt x="647525" y="707390"/>
                </a:lnTo>
                <a:lnTo>
                  <a:pt x="678422" y="676910"/>
                </a:lnTo>
                <a:lnTo>
                  <a:pt x="679155" y="668020"/>
                </a:lnTo>
                <a:lnTo>
                  <a:pt x="679155" y="665480"/>
                </a:lnTo>
                <a:lnTo>
                  <a:pt x="653783" y="631190"/>
                </a:lnTo>
                <a:lnTo>
                  <a:pt x="639643" y="628650"/>
                </a:lnTo>
                <a:lnTo>
                  <a:pt x="713854" y="628650"/>
                </a:lnTo>
                <a:lnTo>
                  <a:pt x="715345" y="631190"/>
                </a:lnTo>
                <a:lnTo>
                  <a:pt x="718899" y="640080"/>
                </a:lnTo>
                <a:lnTo>
                  <a:pt x="781972" y="640080"/>
                </a:lnTo>
                <a:lnTo>
                  <a:pt x="712203" y="709930"/>
                </a:lnTo>
                <a:lnTo>
                  <a:pt x="708604" y="717550"/>
                </a:lnTo>
                <a:lnTo>
                  <a:pt x="704240" y="722630"/>
                </a:lnTo>
                <a:lnTo>
                  <a:pt x="699110" y="727710"/>
                </a:lnTo>
                <a:lnTo>
                  <a:pt x="692984" y="734060"/>
                </a:lnTo>
                <a:lnTo>
                  <a:pt x="686399" y="739140"/>
                </a:lnTo>
                <a:lnTo>
                  <a:pt x="679355" y="742950"/>
                </a:lnTo>
                <a:lnTo>
                  <a:pt x="671852" y="746760"/>
                </a:lnTo>
                <a:lnTo>
                  <a:pt x="656068" y="751840"/>
                </a:lnTo>
                <a:lnTo>
                  <a:pt x="647935" y="751840"/>
                </a:lnTo>
                <a:lnTo>
                  <a:pt x="639643" y="753110"/>
                </a:lnTo>
                <a:close/>
              </a:path>
              <a:path w="1046480" h="1054100">
                <a:moveTo>
                  <a:pt x="210187" y="1054100"/>
                </a:moveTo>
                <a:lnTo>
                  <a:pt x="203853" y="1052830"/>
                </a:lnTo>
                <a:lnTo>
                  <a:pt x="212872" y="1052830"/>
                </a:lnTo>
                <a:lnTo>
                  <a:pt x="210187" y="1054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157428" y="7294329"/>
            <a:ext cx="5048885" cy="18827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0"/>
              </a:spcBef>
            </a:pPr>
            <a:r>
              <a:rPr sz="2100" spc="130" dirty="0">
                <a:solidFill>
                  <a:srgbClr val="FFFFFF"/>
                </a:solidFill>
                <a:latin typeface="Lucida Sans Unicode"/>
                <a:cs typeface="Lucida Sans Unicode"/>
              </a:rPr>
              <a:t>Some</a:t>
            </a:r>
            <a:r>
              <a:rPr sz="21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African </a:t>
            </a:r>
            <a:r>
              <a:rPr sz="21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financial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institutions </a:t>
            </a:r>
            <a:r>
              <a:rPr sz="2100" spc="14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1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government-related</a:t>
            </a:r>
            <a:r>
              <a:rPr sz="21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entities </a:t>
            </a:r>
            <a:r>
              <a:rPr sz="2100" spc="120" dirty="0">
                <a:solidFill>
                  <a:srgbClr val="FFFFFF"/>
                </a:solidFill>
                <a:latin typeface="Lucida Sans Unicode"/>
                <a:cs typeface="Lucida Sans Unicode"/>
              </a:rPr>
              <a:t>(such</a:t>
            </a:r>
            <a:r>
              <a:rPr sz="21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150" dirty="0">
                <a:solidFill>
                  <a:srgbClr val="FFFFFF"/>
                </a:solidFill>
                <a:latin typeface="Lucida Sans Unicode"/>
                <a:cs typeface="Lucida Sans Unicode"/>
              </a:rPr>
              <a:t>as</a:t>
            </a:r>
            <a:r>
              <a:rPr sz="21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1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Kenyan</a:t>
            </a:r>
            <a:r>
              <a:rPr sz="21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Capital</a:t>
            </a:r>
            <a:r>
              <a:rPr sz="21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Markets </a:t>
            </a:r>
            <a:r>
              <a:rPr sz="2100" dirty="0">
                <a:solidFill>
                  <a:srgbClr val="FFFFFF"/>
                </a:solidFill>
                <a:latin typeface="Lucida Sans Unicode"/>
                <a:cs typeface="Lucida Sans Unicode"/>
              </a:rPr>
              <a:t>Authority)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140" dirty="0">
                <a:solidFill>
                  <a:srgbClr val="FFFFFF"/>
                </a:solidFill>
                <a:latin typeface="Lucida Sans Unicode"/>
                <a:cs typeface="Lucida Sans Unicode"/>
              </a:rPr>
              <a:t>have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145" dirty="0">
                <a:solidFill>
                  <a:srgbClr val="FFFFFF"/>
                </a:solidFill>
                <a:latin typeface="Lucida Sans Unicode"/>
                <a:cs typeface="Lucida Sans Unicode"/>
              </a:rPr>
              <a:t>become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members</a:t>
            </a:r>
            <a:r>
              <a:rPr sz="21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of </a:t>
            </a:r>
            <a:r>
              <a:rPr sz="21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1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Islamic</a:t>
            </a:r>
            <a:r>
              <a:rPr sz="21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Financial</a:t>
            </a:r>
            <a:r>
              <a:rPr sz="210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Services</a:t>
            </a:r>
            <a:r>
              <a:rPr sz="21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Board</a:t>
            </a:r>
            <a:endParaRPr sz="21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55893" y="0"/>
            <a:ext cx="5352415" cy="10079355"/>
            <a:chOff x="2555893" y="0"/>
            <a:chExt cx="5352415" cy="10079355"/>
          </a:xfrm>
        </p:grpSpPr>
        <p:sp>
          <p:nvSpPr>
            <p:cNvPr id="3" name="object 3"/>
            <p:cNvSpPr/>
            <p:nvPr/>
          </p:nvSpPr>
          <p:spPr>
            <a:xfrm>
              <a:off x="2555893" y="0"/>
              <a:ext cx="3086100" cy="10079355"/>
            </a:xfrm>
            <a:custGeom>
              <a:avLst/>
              <a:gdLst/>
              <a:ahLst/>
              <a:cxnLst/>
              <a:rect l="l" t="t" r="r" b="b"/>
              <a:pathLst>
                <a:path w="3086100" h="10079355">
                  <a:moveTo>
                    <a:pt x="0" y="0"/>
                  </a:moveTo>
                  <a:lnTo>
                    <a:pt x="3086099" y="0"/>
                  </a:lnTo>
                  <a:lnTo>
                    <a:pt x="3086099" y="10079285"/>
                  </a:lnTo>
                  <a:lnTo>
                    <a:pt x="0" y="100792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3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3889" y="1062934"/>
              <a:ext cx="3719045" cy="38439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098943" y="1017988"/>
              <a:ext cx="3809365" cy="3931285"/>
            </a:xfrm>
            <a:custGeom>
              <a:avLst/>
              <a:gdLst/>
              <a:ahLst/>
              <a:cxnLst/>
              <a:rect l="l" t="t" r="r" b="b"/>
              <a:pathLst>
                <a:path w="3809365" h="3931285">
                  <a:moveTo>
                    <a:pt x="3191142" y="3930822"/>
                  </a:moveTo>
                  <a:lnTo>
                    <a:pt x="617792" y="3930822"/>
                  </a:lnTo>
                  <a:lnTo>
                    <a:pt x="582902" y="3927112"/>
                  </a:lnTo>
                  <a:lnTo>
                    <a:pt x="536444" y="3918838"/>
                  </a:lnTo>
                  <a:lnTo>
                    <a:pt x="491118" y="3907455"/>
                  </a:lnTo>
                  <a:lnTo>
                    <a:pt x="447042" y="3893079"/>
                  </a:lnTo>
                  <a:lnTo>
                    <a:pt x="404331" y="3875825"/>
                  </a:lnTo>
                  <a:lnTo>
                    <a:pt x="363102" y="3855809"/>
                  </a:lnTo>
                  <a:lnTo>
                    <a:pt x="323470" y="3833147"/>
                  </a:lnTo>
                  <a:lnTo>
                    <a:pt x="285553" y="3807955"/>
                  </a:lnTo>
                  <a:lnTo>
                    <a:pt x="249466" y="3780348"/>
                  </a:lnTo>
                  <a:lnTo>
                    <a:pt x="215326" y="3750441"/>
                  </a:lnTo>
                  <a:lnTo>
                    <a:pt x="183250" y="3718352"/>
                  </a:lnTo>
                  <a:lnTo>
                    <a:pt x="153354" y="3684194"/>
                  </a:lnTo>
                  <a:lnTo>
                    <a:pt x="125869" y="3648257"/>
                  </a:lnTo>
                  <a:lnTo>
                    <a:pt x="100690" y="3610351"/>
                  </a:lnTo>
                  <a:lnTo>
                    <a:pt x="78039" y="3570730"/>
                  </a:lnTo>
                  <a:lnTo>
                    <a:pt x="58031" y="3529510"/>
                  </a:lnTo>
                  <a:lnTo>
                    <a:pt x="40783" y="3486808"/>
                  </a:lnTo>
                  <a:lnTo>
                    <a:pt x="26410" y="3442739"/>
                  </a:lnTo>
                  <a:lnTo>
                    <a:pt x="15030" y="3397419"/>
                  </a:lnTo>
                  <a:lnTo>
                    <a:pt x="6757" y="3350965"/>
                  </a:lnTo>
                  <a:lnTo>
                    <a:pt x="1708" y="3303492"/>
                  </a:lnTo>
                  <a:lnTo>
                    <a:pt x="0" y="3255117"/>
                  </a:lnTo>
                  <a:lnTo>
                    <a:pt x="0" y="678742"/>
                  </a:lnTo>
                  <a:lnTo>
                    <a:pt x="1721" y="630377"/>
                  </a:lnTo>
                  <a:lnTo>
                    <a:pt x="6757" y="582904"/>
                  </a:lnTo>
                  <a:lnTo>
                    <a:pt x="15030" y="536450"/>
                  </a:lnTo>
                  <a:lnTo>
                    <a:pt x="26410" y="491130"/>
                  </a:lnTo>
                  <a:lnTo>
                    <a:pt x="40783" y="447061"/>
                  </a:lnTo>
                  <a:lnTo>
                    <a:pt x="58031" y="404359"/>
                  </a:lnTo>
                  <a:lnTo>
                    <a:pt x="78039" y="363139"/>
                  </a:lnTo>
                  <a:lnTo>
                    <a:pt x="100690" y="323518"/>
                  </a:lnTo>
                  <a:lnTo>
                    <a:pt x="125869" y="285612"/>
                  </a:lnTo>
                  <a:lnTo>
                    <a:pt x="153459" y="249537"/>
                  </a:lnTo>
                  <a:lnTo>
                    <a:pt x="183345" y="215409"/>
                  </a:lnTo>
                  <a:lnTo>
                    <a:pt x="215409" y="183344"/>
                  </a:lnTo>
                  <a:lnTo>
                    <a:pt x="249537" y="153459"/>
                  </a:lnTo>
                  <a:lnTo>
                    <a:pt x="285612" y="125869"/>
                  </a:lnTo>
                  <a:lnTo>
                    <a:pt x="323518" y="100690"/>
                  </a:lnTo>
                  <a:lnTo>
                    <a:pt x="363139" y="78039"/>
                  </a:lnTo>
                  <a:lnTo>
                    <a:pt x="404359" y="58031"/>
                  </a:lnTo>
                  <a:lnTo>
                    <a:pt x="447061" y="40783"/>
                  </a:lnTo>
                  <a:lnTo>
                    <a:pt x="491130" y="26410"/>
                  </a:lnTo>
                  <a:lnTo>
                    <a:pt x="536450" y="15030"/>
                  </a:lnTo>
                  <a:lnTo>
                    <a:pt x="582904" y="6757"/>
                  </a:lnTo>
                  <a:lnTo>
                    <a:pt x="630377" y="1708"/>
                  </a:lnTo>
                  <a:lnTo>
                    <a:pt x="678751" y="0"/>
                  </a:lnTo>
                  <a:lnTo>
                    <a:pt x="3130184" y="0"/>
                  </a:lnTo>
                  <a:lnTo>
                    <a:pt x="3178559" y="1708"/>
                  </a:lnTo>
                  <a:lnTo>
                    <a:pt x="3226031" y="6757"/>
                  </a:lnTo>
                  <a:lnTo>
                    <a:pt x="3272486" y="15030"/>
                  </a:lnTo>
                  <a:lnTo>
                    <a:pt x="3317806" y="26410"/>
                  </a:lnTo>
                  <a:lnTo>
                    <a:pt x="3361875" y="40783"/>
                  </a:lnTo>
                  <a:lnTo>
                    <a:pt x="3404577" y="58031"/>
                  </a:lnTo>
                  <a:lnTo>
                    <a:pt x="3445797" y="78039"/>
                  </a:lnTo>
                  <a:lnTo>
                    <a:pt x="3466528" y="89890"/>
                  </a:lnTo>
                  <a:lnTo>
                    <a:pt x="678752" y="89890"/>
                  </a:lnTo>
                  <a:lnTo>
                    <a:pt x="630551" y="91847"/>
                  </a:lnTo>
                  <a:lnTo>
                    <a:pt x="583405" y="97616"/>
                  </a:lnTo>
                  <a:lnTo>
                    <a:pt x="537469" y="107044"/>
                  </a:lnTo>
                  <a:lnTo>
                    <a:pt x="492894" y="119978"/>
                  </a:lnTo>
                  <a:lnTo>
                    <a:pt x="449835" y="136264"/>
                  </a:lnTo>
                  <a:lnTo>
                    <a:pt x="408444" y="155750"/>
                  </a:lnTo>
                  <a:lnTo>
                    <a:pt x="368874" y="178282"/>
                  </a:lnTo>
                  <a:lnTo>
                    <a:pt x="331279" y="203707"/>
                  </a:lnTo>
                  <a:lnTo>
                    <a:pt x="295812" y="231873"/>
                  </a:lnTo>
                  <a:lnTo>
                    <a:pt x="262626" y="262626"/>
                  </a:lnTo>
                  <a:lnTo>
                    <a:pt x="231873" y="295812"/>
                  </a:lnTo>
                  <a:lnTo>
                    <a:pt x="203707" y="331279"/>
                  </a:lnTo>
                  <a:lnTo>
                    <a:pt x="178282" y="368874"/>
                  </a:lnTo>
                  <a:lnTo>
                    <a:pt x="155750" y="408444"/>
                  </a:lnTo>
                  <a:lnTo>
                    <a:pt x="136264" y="449835"/>
                  </a:lnTo>
                  <a:lnTo>
                    <a:pt x="119978" y="492894"/>
                  </a:lnTo>
                  <a:lnTo>
                    <a:pt x="107044" y="537469"/>
                  </a:lnTo>
                  <a:lnTo>
                    <a:pt x="97616" y="583405"/>
                  </a:lnTo>
                  <a:lnTo>
                    <a:pt x="91847" y="630551"/>
                  </a:lnTo>
                  <a:lnTo>
                    <a:pt x="89891" y="678742"/>
                  </a:lnTo>
                  <a:lnTo>
                    <a:pt x="89921" y="3255117"/>
                  </a:lnTo>
                  <a:lnTo>
                    <a:pt x="91847" y="3302557"/>
                  </a:lnTo>
                  <a:lnTo>
                    <a:pt x="97616" y="3349702"/>
                  </a:lnTo>
                  <a:lnTo>
                    <a:pt x="107044" y="3395639"/>
                  </a:lnTo>
                  <a:lnTo>
                    <a:pt x="119978" y="3440213"/>
                  </a:lnTo>
                  <a:lnTo>
                    <a:pt x="136264" y="3483272"/>
                  </a:lnTo>
                  <a:lnTo>
                    <a:pt x="155750" y="3524663"/>
                  </a:lnTo>
                  <a:lnTo>
                    <a:pt x="178282" y="3564233"/>
                  </a:lnTo>
                  <a:lnTo>
                    <a:pt x="203707" y="3601828"/>
                  </a:lnTo>
                  <a:lnTo>
                    <a:pt x="231873" y="3637295"/>
                  </a:lnTo>
                  <a:lnTo>
                    <a:pt x="262626" y="3670482"/>
                  </a:lnTo>
                  <a:lnTo>
                    <a:pt x="295812" y="3701234"/>
                  </a:lnTo>
                  <a:lnTo>
                    <a:pt x="331279" y="3729400"/>
                  </a:lnTo>
                  <a:lnTo>
                    <a:pt x="368874" y="3754825"/>
                  </a:lnTo>
                  <a:lnTo>
                    <a:pt x="408444" y="3777357"/>
                  </a:lnTo>
                  <a:lnTo>
                    <a:pt x="449835" y="3796843"/>
                  </a:lnTo>
                  <a:lnTo>
                    <a:pt x="492894" y="3813129"/>
                  </a:lnTo>
                  <a:lnTo>
                    <a:pt x="537469" y="3826063"/>
                  </a:lnTo>
                  <a:lnTo>
                    <a:pt x="583405" y="3835491"/>
                  </a:lnTo>
                  <a:lnTo>
                    <a:pt x="630551" y="3841260"/>
                  </a:lnTo>
                  <a:lnTo>
                    <a:pt x="678752" y="3843217"/>
                  </a:lnTo>
                  <a:lnTo>
                    <a:pt x="3467812" y="3843217"/>
                  </a:lnTo>
                  <a:lnTo>
                    <a:pt x="3445753" y="3855830"/>
                  </a:lnTo>
                  <a:lnTo>
                    <a:pt x="3404544" y="3875838"/>
                  </a:lnTo>
                  <a:lnTo>
                    <a:pt x="3361851" y="3893086"/>
                  </a:lnTo>
                  <a:lnTo>
                    <a:pt x="3317790" y="3907459"/>
                  </a:lnTo>
                  <a:lnTo>
                    <a:pt x="3272476" y="3918839"/>
                  </a:lnTo>
                  <a:lnTo>
                    <a:pt x="3226027" y="3927112"/>
                  </a:lnTo>
                  <a:lnTo>
                    <a:pt x="3191142" y="3930822"/>
                  </a:lnTo>
                  <a:close/>
                </a:path>
                <a:path w="3809365" h="3931285">
                  <a:moveTo>
                    <a:pt x="3467812" y="3843217"/>
                  </a:moveTo>
                  <a:lnTo>
                    <a:pt x="3130184" y="3843217"/>
                  </a:lnTo>
                  <a:lnTo>
                    <a:pt x="3178385" y="3841260"/>
                  </a:lnTo>
                  <a:lnTo>
                    <a:pt x="3225530" y="3835491"/>
                  </a:lnTo>
                  <a:lnTo>
                    <a:pt x="3271467" y="3826063"/>
                  </a:lnTo>
                  <a:lnTo>
                    <a:pt x="3316041" y="3813129"/>
                  </a:lnTo>
                  <a:lnTo>
                    <a:pt x="3359101" y="3796843"/>
                  </a:lnTo>
                  <a:lnTo>
                    <a:pt x="3400492" y="3777357"/>
                  </a:lnTo>
                  <a:lnTo>
                    <a:pt x="3440061" y="3754825"/>
                  </a:lnTo>
                  <a:lnTo>
                    <a:pt x="3477656" y="3729400"/>
                  </a:lnTo>
                  <a:lnTo>
                    <a:pt x="3513124" y="3701234"/>
                  </a:lnTo>
                  <a:lnTo>
                    <a:pt x="3546310" y="3670482"/>
                  </a:lnTo>
                  <a:lnTo>
                    <a:pt x="3577063" y="3637295"/>
                  </a:lnTo>
                  <a:lnTo>
                    <a:pt x="3605228" y="3601828"/>
                  </a:lnTo>
                  <a:lnTo>
                    <a:pt x="3630654" y="3564233"/>
                  </a:lnTo>
                  <a:lnTo>
                    <a:pt x="3653186" y="3524663"/>
                  </a:lnTo>
                  <a:lnTo>
                    <a:pt x="3672672" y="3483272"/>
                  </a:lnTo>
                  <a:lnTo>
                    <a:pt x="3688958" y="3440213"/>
                  </a:lnTo>
                  <a:lnTo>
                    <a:pt x="3701892" y="3395639"/>
                  </a:lnTo>
                  <a:lnTo>
                    <a:pt x="3711320" y="3349702"/>
                  </a:lnTo>
                  <a:lnTo>
                    <a:pt x="3717089" y="3302557"/>
                  </a:lnTo>
                  <a:lnTo>
                    <a:pt x="3719015" y="3255117"/>
                  </a:lnTo>
                  <a:lnTo>
                    <a:pt x="3719045" y="678742"/>
                  </a:lnTo>
                  <a:lnTo>
                    <a:pt x="3717089" y="630551"/>
                  </a:lnTo>
                  <a:lnTo>
                    <a:pt x="3711320" y="583405"/>
                  </a:lnTo>
                  <a:lnTo>
                    <a:pt x="3701892" y="537469"/>
                  </a:lnTo>
                  <a:lnTo>
                    <a:pt x="3688958" y="492894"/>
                  </a:lnTo>
                  <a:lnTo>
                    <a:pt x="3672672" y="449835"/>
                  </a:lnTo>
                  <a:lnTo>
                    <a:pt x="3653186" y="408444"/>
                  </a:lnTo>
                  <a:lnTo>
                    <a:pt x="3630654" y="368874"/>
                  </a:lnTo>
                  <a:lnTo>
                    <a:pt x="3605228" y="331279"/>
                  </a:lnTo>
                  <a:lnTo>
                    <a:pt x="3577063" y="295812"/>
                  </a:lnTo>
                  <a:lnTo>
                    <a:pt x="3546310" y="262626"/>
                  </a:lnTo>
                  <a:lnTo>
                    <a:pt x="3513124" y="231873"/>
                  </a:lnTo>
                  <a:lnTo>
                    <a:pt x="3477656" y="203707"/>
                  </a:lnTo>
                  <a:lnTo>
                    <a:pt x="3440061" y="178282"/>
                  </a:lnTo>
                  <a:lnTo>
                    <a:pt x="3400492" y="155750"/>
                  </a:lnTo>
                  <a:lnTo>
                    <a:pt x="3359101" y="136264"/>
                  </a:lnTo>
                  <a:lnTo>
                    <a:pt x="3316041" y="119978"/>
                  </a:lnTo>
                  <a:lnTo>
                    <a:pt x="3271467" y="107044"/>
                  </a:lnTo>
                  <a:lnTo>
                    <a:pt x="3225530" y="97616"/>
                  </a:lnTo>
                  <a:lnTo>
                    <a:pt x="3178385" y="91847"/>
                  </a:lnTo>
                  <a:lnTo>
                    <a:pt x="3130184" y="89890"/>
                  </a:lnTo>
                  <a:lnTo>
                    <a:pt x="3466528" y="89890"/>
                  </a:lnTo>
                  <a:lnTo>
                    <a:pt x="3523324" y="125869"/>
                  </a:lnTo>
                  <a:lnTo>
                    <a:pt x="3559399" y="153459"/>
                  </a:lnTo>
                  <a:lnTo>
                    <a:pt x="3593527" y="183344"/>
                  </a:lnTo>
                  <a:lnTo>
                    <a:pt x="3625592" y="215409"/>
                  </a:lnTo>
                  <a:lnTo>
                    <a:pt x="3655477" y="249537"/>
                  </a:lnTo>
                  <a:lnTo>
                    <a:pt x="3683067" y="285612"/>
                  </a:lnTo>
                  <a:lnTo>
                    <a:pt x="3708246" y="323518"/>
                  </a:lnTo>
                  <a:lnTo>
                    <a:pt x="3730897" y="363139"/>
                  </a:lnTo>
                  <a:lnTo>
                    <a:pt x="3750905" y="404359"/>
                  </a:lnTo>
                  <a:lnTo>
                    <a:pt x="3768153" y="447061"/>
                  </a:lnTo>
                  <a:lnTo>
                    <a:pt x="3782526" y="491130"/>
                  </a:lnTo>
                  <a:lnTo>
                    <a:pt x="3793906" y="536450"/>
                  </a:lnTo>
                  <a:lnTo>
                    <a:pt x="3802179" y="582904"/>
                  </a:lnTo>
                  <a:lnTo>
                    <a:pt x="3807234" y="630551"/>
                  </a:lnTo>
                  <a:lnTo>
                    <a:pt x="3808936" y="678742"/>
                  </a:lnTo>
                  <a:lnTo>
                    <a:pt x="3808910" y="3255117"/>
                  </a:lnTo>
                  <a:lnTo>
                    <a:pt x="3807237" y="3302557"/>
                  </a:lnTo>
                  <a:lnTo>
                    <a:pt x="3802179" y="3350385"/>
                  </a:lnTo>
                  <a:lnTo>
                    <a:pt x="3793906" y="3396918"/>
                  </a:lnTo>
                  <a:lnTo>
                    <a:pt x="3782526" y="3442309"/>
                  </a:lnTo>
                  <a:lnTo>
                    <a:pt x="3768153" y="3486443"/>
                  </a:lnTo>
                  <a:lnTo>
                    <a:pt x="3750905" y="3529203"/>
                  </a:lnTo>
                  <a:lnTo>
                    <a:pt x="3730897" y="3570474"/>
                  </a:lnTo>
                  <a:lnTo>
                    <a:pt x="3708246" y="3610140"/>
                  </a:lnTo>
                  <a:lnTo>
                    <a:pt x="3683067" y="3648085"/>
                  </a:lnTo>
                  <a:lnTo>
                    <a:pt x="3655357" y="3684332"/>
                  </a:lnTo>
                  <a:lnTo>
                    <a:pt x="3625484" y="3718460"/>
                  </a:lnTo>
                  <a:lnTo>
                    <a:pt x="3593432" y="3750525"/>
                  </a:lnTo>
                  <a:lnTo>
                    <a:pt x="3559317" y="3780410"/>
                  </a:lnTo>
                  <a:lnTo>
                    <a:pt x="3523255" y="3808000"/>
                  </a:lnTo>
                  <a:lnTo>
                    <a:pt x="3485362" y="3833179"/>
                  </a:lnTo>
                  <a:lnTo>
                    <a:pt x="3467812" y="3843217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3889" y="5702438"/>
              <a:ext cx="3719045" cy="38439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098943" y="5657492"/>
              <a:ext cx="3809365" cy="3931285"/>
            </a:xfrm>
            <a:custGeom>
              <a:avLst/>
              <a:gdLst/>
              <a:ahLst/>
              <a:cxnLst/>
              <a:rect l="l" t="t" r="r" b="b"/>
              <a:pathLst>
                <a:path w="3809365" h="3931284">
                  <a:moveTo>
                    <a:pt x="3191147" y="3930822"/>
                  </a:moveTo>
                  <a:lnTo>
                    <a:pt x="617787" y="3930822"/>
                  </a:lnTo>
                  <a:lnTo>
                    <a:pt x="582902" y="3927112"/>
                  </a:lnTo>
                  <a:lnTo>
                    <a:pt x="536443" y="3918838"/>
                  </a:lnTo>
                  <a:lnTo>
                    <a:pt x="491118" y="3907455"/>
                  </a:lnTo>
                  <a:lnTo>
                    <a:pt x="447042" y="3893079"/>
                  </a:lnTo>
                  <a:lnTo>
                    <a:pt x="404331" y="3875825"/>
                  </a:lnTo>
                  <a:lnTo>
                    <a:pt x="363102" y="3855809"/>
                  </a:lnTo>
                  <a:lnTo>
                    <a:pt x="323470" y="3833147"/>
                  </a:lnTo>
                  <a:lnTo>
                    <a:pt x="285553" y="3807955"/>
                  </a:lnTo>
                  <a:lnTo>
                    <a:pt x="249466" y="3780348"/>
                  </a:lnTo>
                  <a:lnTo>
                    <a:pt x="215326" y="3750442"/>
                  </a:lnTo>
                  <a:lnTo>
                    <a:pt x="183250" y="3718352"/>
                  </a:lnTo>
                  <a:lnTo>
                    <a:pt x="153354" y="3684195"/>
                  </a:lnTo>
                  <a:lnTo>
                    <a:pt x="125869" y="3648257"/>
                  </a:lnTo>
                  <a:lnTo>
                    <a:pt x="100690" y="3610351"/>
                  </a:lnTo>
                  <a:lnTo>
                    <a:pt x="78039" y="3570730"/>
                  </a:lnTo>
                  <a:lnTo>
                    <a:pt x="58031" y="3529511"/>
                  </a:lnTo>
                  <a:lnTo>
                    <a:pt x="40783" y="3486808"/>
                  </a:lnTo>
                  <a:lnTo>
                    <a:pt x="26410" y="3442739"/>
                  </a:lnTo>
                  <a:lnTo>
                    <a:pt x="15030" y="3397419"/>
                  </a:lnTo>
                  <a:lnTo>
                    <a:pt x="6757" y="3350965"/>
                  </a:lnTo>
                  <a:lnTo>
                    <a:pt x="1708" y="3303492"/>
                  </a:lnTo>
                  <a:lnTo>
                    <a:pt x="0" y="3255117"/>
                  </a:lnTo>
                  <a:lnTo>
                    <a:pt x="0" y="678742"/>
                  </a:lnTo>
                  <a:lnTo>
                    <a:pt x="1721" y="630377"/>
                  </a:lnTo>
                  <a:lnTo>
                    <a:pt x="6757" y="582904"/>
                  </a:lnTo>
                  <a:lnTo>
                    <a:pt x="15030" y="536450"/>
                  </a:lnTo>
                  <a:lnTo>
                    <a:pt x="26410" y="491130"/>
                  </a:lnTo>
                  <a:lnTo>
                    <a:pt x="40783" y="447061"/>
                  </a:lnTo>
                  <a:lnTo>
                    <a:pt x="58031" y="404359"/>
                  </a:lnTo>
                  <a:lnTo>
                    <a:pt x="78039" y="363139"/>
                  </a:lnTo>
                  <a:lnTo>
                    <a:pt x="100690" y="323518"/>
                  </a:lnTo>
                  <a:lnTo>
                    <a:pt x="125869" y="285612"/>
                  </a:lnTo>
                  <a:lnTo>
                    <a:pt x="153459" y="249537"/>
                  </a:lnTo>
                  <a:lnTo>
                    <a:pt x="183345" y="215409"/>
                  </a:lnTo>
                  <a:lnTo>
                    <a:pt x="215409" y="183344"/>
                  </a:lnTo>
                  <a:lnTo>
                    <a:pt x="249537" y="153459"/>
                  </a:lnTo>
                  <a:lnTo>
                    <a:pt x="285612" y="125869"/>
                  </a:lnTo>
                  <a:lnTo>
                    <a:pt x="323518" y="100690"/>
                  </a:lnTo>
                  <a:lnTo>
                    <a:pt x="363139" y="78039"/>
                  </a:lnTo>
                  <a:lnTo>
                    <a:pt x="404359" y="58031"/>
                  </a:lnTo>
                  <a:lnTo>
                    <a:pt x="447061" y="40783"/>
                  </a:lnTo>
                  <a:lnTo>
                    <a:pt x="491130" y="26410"/>
                  </a:lnTo>
                  <a:lnTo>
                    <a:pt x="536450" y="15030"/>
                  </a:lnTo>
                  <a:lnTo>
                    <a:pt x="582904" y="6757"/>
                  </a:lnTo>
                  <a:lnTo>
                    <a:pt x="630377" y="1708"/>
                  </a:lnTo>
                  <a:lnTo>
                    <a:pt x="678752" y="0"/>
                  </a:lnTo>
                  <a:lnTo>
                    <a:pt x="3130184" y="0"/>
                  </a:lnTo>
                  <a:lnTo>
                    <a:pt x="3178559" y="1708"/>
                  </a:lnTo>
                  <a:lnTo>
                    <a:pt x="3226031" y="6757"/>
                  </a:lnTo>
                  <a:lnTo>
                    <a:pt x="3272486" y="15030"/>
                  </a:lnTo>
                  <a:lnTo>
                    <a:pt x="3317806" y="26410"/>
                  </a:lnTo>
                  <a:lnTo>
                    <a:pt x="3361875" y="40783"/>
                  </a:lnTo>
                  <a:lnTo>
                    <a:pt x="3404577" y="58031"/>
                  </a:lnTo>
                  <a:lnTo>
                    <a:pt x="3445797" y="78039"/>
                  </a:lnTo>
                  <a:lnTo>
                    <a:pt x="3466528" y="89891"/>
                  </a:lnTo>
                  <a:lnTo>
                    <a:pt x="678752" y="89891"/>
                  </a:lnTo>
                  <a:lnTo>
                    <a:pt x="630551" y="91848"/>
                  </a:lnTo>
                  <a:lnTo>
                    <a:pt x="583405" y="97617"/>
                  </a:lnTo>
                  <a:lnTo>
                    <a:pt x="537469" y="107045"/>
                  </a:lnTo>
                  <a:lnTo>
                    <a:pt x="492894" y="119978"/>
                  </a:lnTo>
                  <a:lnTo>
                    <a:pt x="449835" y="136265"/>
                  </a:lnTo>
                  <a:lnTo>
                    <a:pt x="408444" y="155750"/>
                  </a:lnTo>
                  <a:lnTo>
                    <a:pt x="368874" y="178282"/>
                  </a:lnTo>
                  <a:lnTo>
                    <a:pt x="331279" y="203708"/>
                  </a:lnTo>
                  <a:lnTo>
                    <a:pt x="295812" y="231873"/>
                  </a:lnTo>
                  <a:lnTo>
                    <a:pt x="262626" y="262626"/>
                  </a:lnTo>
                  <a:lnTo>
                    <a:pt x="231873" y="295812"/>
                  </a:lnTo>
                  <a:lnTo>
                    <a:pt x="203707" y="331280"/>
                  </a:lnTo>
                  <a:lnTo>
                    <a:pt x="178282" y="368875"/>
                  </a:lnTo>
                  <a:lnTo>
                    <a:pt x="155750" y="408444"/>
                  </a:lnTo>
                  <a:lnTo>
                    <a:pt x="136264" y="449835"/>
                  </a:lnTo>
                  <a:lnTo>
                    <a:pt x="119978" y="492894"/>
                  </a:lnTo>
                  <a:lnTo>
                    <a:pt x="107044" y="537469"/>
                  </a:lnTo>
                  <a:lnTo>
                    <a:pt x="97616" y="583405"/>
                  </a:lnTo>
                  <a:lnTo>
                    <a:pt x="91847" y="630551"/>
                  </a:lnTo>
                  <a:lnTo>
                    <a:pt x="89891" y="678742"/>
                  </a:lnTo>
                  <a:lnTo>
                    <a:pt x="89921" y="3255117"/>
                  </a:lnTo>
                  <a:lnTo>
                    <a:pt x="91847" y="3302557"/>
                  </a:lnTo>
                  <a:lnTo>
                    <a:pt x="97616" y="3349702"/>
                  </a:lnTo>
                  <a:lnTo>
                    <a:pt x="107044" y="3395639"/>
                  </a:lnTo>
                  <a:lnTo>
                    <a:pt x="119978" y="3440213"/>
                  </a:lnTo>
                  <a:lnTo>
                    <a:pt x="136264" y="3483272"/>
                  </a:lnTo>
                  <a:lnTo>
                    <a:pt x="155750" y="3524663"/>
                  </a:lnTo>
                  <a:lnTo>
                    <a:pt x="178282" y="3564233"/>
                  </a:lnTo>
                  <a:lnTo>
                    <a:pt x="203707" y="3601828"/>
                  </a:lnTo>
                  <a:lnTo>
                    <a:pt x="231873" y="3637295"/>
                  </a:lnTo>
                  <a:lnTo>
                    <a:pt x="262626" y="3670482"/>
                  </a:lnTo>
                  <a:lnTo>
                    <a:pt x="295812" y="3701235"/>
                  </a:lnTo>
                  <a:lnTo>
                    <a:pt x="331279" y="3729400"/>
                  </a:lnTo>
                  <a:lnTo>
                    <a:pt x="368874" y="3754826"/>
                  </a:lnTo>
                  <a:lnTo>
                    <a:pt x="408444" y="3777358"/>
                  </a:lnTo>
                  <a:lnTo>
                    <a:pt x="449835" y="3796844"/>
                  </a:lnTo>
                  <a:lnTo>
                    <a:pt x="492894" y="3813130"/>
                  </a:lnTo>
                  <a:lnTo>
                    <a:pt x="537469" y="3826064"/>
                  </a:lnTo>
                  <a:lnTo>
                    <a:pt x="583405" y="3835492"/>
                  </a:lnTo>
                  <a:lnTo>
                    <a:pt x="630551" y="3841261"/>
                  </a:lnTo>
                  <a:lnTo>
                    <a:pt x="678752" y="3843218"/>
                  </a:lnTo>
                  <a:lnTo>
                    <a:pt x="3467812" y="3843218"/>
                  </a:lnTo>
                  <a:lnTo>
                    <a:pt x="3445753" y="3855831"/>
                  </a:lnTo>
                  <a:lnTo>
                    <a:pt x="3404544" y="3875839"/>
                  </a:lnTo>
                  <a:lnTo>
                    <a:pt x="3361851" y="3893087"/>
                  </a:lnTo>
                  <a:lnTo>
                    <a:pt x="3317790" y="3907459"/>
                  </a:lnTo>
                  <a:lnTo>
                    <a:pt x="3272476" y="3918840"/>
                  </a:lnTo>
                  <a:lnTo>
                    <a:pt x="3226027" y="3927113"/>
                  </a:lnTo>
                  <a:lnTo>
                    <a:pt x="3191147" y="3930822"/>
                  </a:lnTo>
                  <a:close/>
                </a:path>
                <a:path w="3809365" h="3931284">
                  <a:moveTo>
                    <a:pt x="3467812" y="3843218"/>
                  </a:moveTo>
                  <a:lnTo>
                    <a:pt x="3130184" y="3843218"/>
                  </a:lnTo>
                  <a:lnTo>
                    <a:pt x="3178385" y="3841261"/>
                  </a:lnTo>
                  <a:lnTo>
                    <a:pt x="3225530" y="3835492"/>
                  </a:lnTo>
                  <a:lnTo>
                    <a:pt x="3271467" y="3826064"/>
                  </a:lnTo>
                  <a:lnTo>
                    <a:pt x="3316041" y="3813130"/>
                  </a:lnTo>
                  <a:lnTo>
                    <a:pt x="3359101" y="3796844"/>
                  </a:lnTo>
                  <a:lnTo>
                    <a:pt x="3400492" y="3777358"/>
                  </a:lnTo>
                  <a:lnTo>
                    <a:pt x="3440061" y="3754826"/>
                  </a:lnTo>
                  <a:lnTo>
                    <a:pt x="3477656" y="3729400"/>
                  </a:lnTo>
                  <a:lnTo>
                    <a:pt x="3513124" y="3701235"/>
                  </a:lnTo>
                  <a:lnTo>
                    <a:pt x="3546310" y="3670482"/>
                  </a:lnTo>
                  <a:lnTo>
                    <a:pt x="3577063" y="3637295"/>
                  </a:lnTo>
                  <a:lnTo>
                    <a:pt x="3605228" y="3601828"/>
                  </a:lnTo>
                  <a:lnTo>
                    <a:pt x="3630654" y="3564233"/>
                  </a:lnTo>
                  <a:lnTo>
                    <a:pt x="3653186" y="3524663"/>
                  </a:lnTo>
                  <a:lnTo>
                    <a:pt x="3672672" y="3483272"/>
                  </a:lnTo>
                  <a:lnTo>
                    <a:pt x="3688958" y="3440213"/>
                  </a:lnTo>
                  <a:lnTo>
                    <a:pt x="3701892" y="3395639"/>
                  </a:lnTo>
                  <a:lnTo>
                    <a:pt x="3711320" y="3349702"/>
                  </a:lnTo>
                  <a:lnTo>
                    <a:pt x="3717089" y="3302557"/>
                  </a:lnTo>
                  <a:lnTo>
                    <a:pt x="3719015" y="3255117"/>
                  </a:lnTo>
                  <a:lnTo>
                    <a:pt x="3719045" y="678742"/>
                  </a:lnTo>
                  <a:lnTo>
                    <a:pt x="3717089" y="630551"/>
                  </a:lnTo>
                  <a:lnTo>
                    <a:pt x="3711320" y="583405"/>
                  </a:lnTo>
                  <a:lnTo>
                    <a:pt x="3701892" y="537469"/>
                  </a:lnTo>
                  <a:lnTo>
                    <a:pt x="3688958" y="492894"/>
                  </a:lnTo>
                  <a:lnTo>
                    <a:pt x="3672672" y="449835"/>
                  </a:lnTo>
                  <a:lnTo>
                    <a:pt x="3653186" y="408444"/>
                  </a:lnTo>
                  <a:lnTo>
                    <a:pt x="3630654" y="368875"/>
                  </a:lnTo>
                  <a:lnTo>
                    <a:pt x="3605228" y="331280"/>
                  </a:lnTo>
                  <a:lnTo>
                    <a:pt x="3577063" y="295812"/>
                  </a:lnTo>
                  <a:lnTo>
                    <a:pt x="3546310" y="262626"/>
                  </a:lnTo>
                  <a:lnTo>
                    <a:pt x="3513124" y="231873"/>
                  </a:lnTo>
                  <a:lnTo>
                    <a:pt x="3477656" y="203708"/>
                  </a:lnTo>
                  <a:lnTo>
                    <a:pt x="3440061" y="178282"/>
                  </a:lnTo>
                  <a:lnTo>
                    <a:pt x="3400492" y="155750"/>
                  </a:lnTo>
                  <a:lnTo>
                    <a:pt x="3359101" y="136265"/>
                  </a:lnTo>
                  <a:lnTo>
                    <a:pt x="3316041" y="119978"/>
                  </a:lnTo>
                  <a:lnTo>
                    <a:pt x="3271467" y="107045"/>
                  </a:lnTo>
                  <a:lnTo>
                    <a:pt x="3225530" y="97617"/>
                  </a:lnTo>
                  <a:lnTo>
                    <a:pt x="3178385" y="91848"/>
                  </a:lnTo>
                  <a:lnTo>
                    <a:pt x="3130184" y="89891"/>
                  </a:lnTo>
                  <a:lnTo>
                    <a:pt x="3466528" y="89891"/>
                  </a:lnTo>
                  <a:lnTo>
                    <a:pt x="3523324" y="125869"/>
                  </a:lnTo>
                  <a:lnTo>
                    <a:pt x="3559399" y="153459"/>
                  </a:lnTo>
                  <a:lnTo>
                    <a:pt x="3593527" y="183344"/>
                  </a:lnTo>
                  <a:lnTo>
                    <a:pt x="3625592" y="215409"/>
                  </a:lnTo>
                  <a:lnTo>
                    <a:pt x="3655477" y="249537"/>
                  </a:lnTo>
                  <a:lnTo>
                    <a:pt x="3683067" y="285612"/>
                  </a:lnTo>
                  <a:lnTo>
                    <a:pt x="3708246" y="323518"/>
                  </a:lnTo>
                  <a:lnTo>
                    <a:pt x="3730897" y="363139"/>
                  </a:lnTo>
                  <a:lnTo>
                    <a:pt x="3750905" y="404359"/>
                  </a:lnTo>
                  <a:lnTo>
                    <a:pt x="3768153" y="447061"/>
                  </a:lnTo>
                  <a:lnTo>
                    <a:pt x="3782526" y="491130"/>
                  </a:lnTo>
                  <a:lnTo>
                    <a:pt x="3793906" y="536450"/>
                  </a:lnTo>
                  <a:lnTo>
                    <a:pt x="3802179" y="582904"/>
                  </a:lnTo>
                  <a:lnTo>
                    <a:pt x="3807234" y="630551"/>
                  </a:lnTo>
                  <a:lnTo>
                    <a:pt x="3808936" y="678742"/>
                  </a:lnTo>
                  <a:lnTo>
                    <a:pt x="3808910" y="3255117"/>
                  </a:lnTo>
                  <a:lnTo>
                    <a:pt x="3807237" y="3302557"/>
                  </a:lnTo>
                  <a:lnTo>
                    <a:pt x="3802179" y="3350385"/>
                  </a:lnTo>
                  <a:lnTo>
                    <a:pt x="3793906" y="3396918"/>
                  </a:lnTo>
                  <a:lnTo>
                    <a:pt x="3782526" y="3442310"/>
                  </a:lnTo>
                  <a:lnTo>
                    <a:pt x="3768153" y="3486443"/>
                  </a:lnTo>
                  <a:lnTo>
                    <a:pt x="3750905" y="3529203"/>
                  </a:lnTo>
                  <a:lnTo>
                    <a:pt x="3730897" y="3570474"/>
                  </a:lnTo>
                  <a:lnTo>
                    <a:pt x="3708246" y="3610140"/>
                  </a:lnTo>
                  <a:lnTo>
                    <a:pt x="3683067" y="3648086"/>
                  </a:lnTo>
                  <a:lnTo>
                    <a:pt x="3655357" y="3684332"/>
                  </a:lnTo>
                  <a:lnTo>
                    <a:pt x="3625483" y="3718460"/>
                  </a:lnTo>
                  <a:lnTo>
                    <a:pt x="3593432" y="3750525"/>
                  </a:lnTo>
                  <a:lnTo>
                    <a:pt x="3559317" y="3780411"/>
                  </a:lnTo>
                  <a:lnTo>
                    <a:pt x="3523255" y="3808001"/>
                  </a:lnTo>
                  <a:lnTo>
                    <a:pt x="3485362" y="3833180"/>
                  </a:lnTo>
                  <a:lnTo>
                    <a:pt x="3467812" y="3843218"/>
                  </a:lnTo>
                  <a:close/>
                </a:path>
              </a:pathLst>
            </a:custGeom>
            <a:solidFill>
              <a:srgbClr val="FFDE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104677" y="1382969"/>
            <a:ext cx="7205345" cy="33343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5500"/>
              </a:lnSpc>
              <a:spcBef>
                <a:spcPts val="90"/>
              </a:spcBef>
            </a:pPr>
            <a:r>
              <a:rPr sz="2350" dirty="0">
                <a:latin typeface="Lucida Sans Unicode"/>
                <a:cs typeface="Lucida Sans Unicode"/>
              </a:rPr>
              <a:t>The</a:t>
            </a:r>
            <a:r>
              <a:rPr sz="2350" spc="-110" dirty="0">
                <a:latin typeface="Lucida Sans Unicode"/>
                <a:cs typeface="Lucida Sans Unicode"/>
              </a:rPr>
              <a:t> </a:t>
            </a:r>
            <a:r>
              <a:rPr sz="2350" spc="75" dirty="0">
                <a:latin typeface="Lucida Sans Unicode"/>
                <a:cs typeface="Lucida Sans Unicode"/>
              </a:rPr>
              <a:t>Islamic</a:t>
            </a:r>
            <a:r>
              <a:rPr sz="2350" spc="-105" dirty="0">
                <a:latin typeface="Lucida Sans Unicode"/>
                <a:cs typeface="Lucida Sans Unicode"/>
              </a:rPr>
              <a:t> </a:t>
            </a:r>
            <a:r>
              <a:rPr sz="2350" spc="55" dirty="0">
                <a:latin typeface="Lucida Sans Unicode"/>
                <a:cs typeface="Lucida Sans Unicode"/>
              </a:rPr>
              <a:t>Corporation</a:t>
            </a:r>
            <a:r>
              <a:rPr sz="2350" spc="-105" dirty="0">
                <a:latin typeface="Lucida Sans Unicode"/>
                <a:cs typeface="Lucida Sans Unicode"/>
              </a:rPr>
              <a:t> </a:t>
            </a:r>
            <a:r>
              <a:rPr sz="2350" spc="-20" dirty="0">
                <a:latin typeface="Lucida Sans Unicode"/>
                <a:cs typeface="Lucida Sans Unicode"/>
              </a:rPr>
              <a:t>for</a:t>
            </a:r>
            <a:r>
              <a:rPr sz="2350" spc="-105" dirty="0">
                <a:latin typeface="Lucida Sans Unicode"/>
                <a:cs typeface="Lucida Sans Unicode"/>
              </a:rPr>
              <a:t> </a:t>
            </a:r>
            <a:r>
              <a:rPr sz="2350" spc="65" dirty="0">
                <a:latin typeface="Lucida Sans Unicode"/>
                <a:cs typeface="Lucida Sans Unicode"/>
              </a:rPr>
              <a:t>the</a:t>
            </a:r>
            <a:r>
              <a:rPr sz="2350" spc="-105" dirty="0">
                <a:latin typeface="Lucida Sans Unicode"/>
                <a:cs typeface="Lucida Sans Unicode"/>
              </a:rPr>
              <a:t> </a:t>
            </a:r>
            <a:r>
              <a:rPr sz="2350" spc="80" dirty="0">
                <a:latin typeface="Lucida Sans Unicode"/>
                <a:cs typeface="Lucida Sans Unicode"/>
              </a:rPr>
              <a:t>Development</a:t>
            </a:r>
            <a:r>
              <a:rPr sz="2350" spc="-110" dirty="0">
                <a:latin typeface="Lucida Sans Unicode"/>
                <a:cs typeface="Lucida Sans Unicode"/>
              </a:rPr>
              <a:t> </a:t>
            </a:r>
            <a:r>
              <a:rPr sz="2350" spc="-25" dirty="0">
                <a:latin typeface="Lucida Sans Unicode"/>
                <a:cs typeface="Lucida Sans Unicode"/>
              </a:rPr>
              <a:t>of </a:t>
            </a:r>
            <a:r>
              <a:rPr sz="2350" spc="65" dirty="0">
                <a:latin typeface="Lucida Sans Unicode"/>
                <a:cs typeface="Lucida Sans Unicode"/>
              </a:rPr>
              <a:t>the</a:t>
            </a:r>
            <a:r>
              <a:rPr sz="2350" spc="-100" dirty="0">
                <a:latin typeface="Lucida Sans Unicode"/>
                <a:cs typeface="Lucida Sans Unicode"/>
              </a:rPr>
              <a:t> </a:t>
            </a:r>
            <a:r>
              <a:rPr sz="2350" spc="65" dirty="0">
                <a:latin typeface="Lucida Sans Unicode"/>
                <a:cs typeface="Lucida Sans Unicode"/>
              </a:rPr>
              <a:t>Private</a:t>
            </a:r>
            <a:r>
              <a:rPr sz="2350" spc="-100" dirty="0">
                <a:latin typeface="Lucida Sans Unicode"/>
                <a:cs typeface="Lucida Sans Unicode"/>
              </a:rPr>
              <a:t> </a:t>
            </a:r>
            <a:r>
              <a:rPr sz="2350" spc="80" dirty="0">
                <a:latin typeface="Lucida Sans Unicode"/>
                <a:cs typeface="Lucida Sans Unicode"/>
              </a:rPr>
              <a:t>Sector</a:t>
            </a:r>
            <a:r>
              <a:rPr sz="2350" spc="-95" dirty="0">
                <a:latin typeface="Lucida Sans Unicode"/>
                <a:cs typeface="Lucida Sans Unicode"/>
              </a:rPr>
              <a:t> </a:t>
            </a:r>
            <a:r>
              <a:rPr sz="2350" spc="60" dirty="0">
                <a:latin typeface="Lucida Sans Unicode"/>
                <a:cs typeface="Lucida Sans Unicode"/>
              </a:rPr>
              <a:t>(ICD)—</a:t>
            </a:r>
            <a:r>
              <a:rPr sz="2350" spc="65" dirty="0">
                <a:latin typeface="Lucida Sans Unicode"/>
                <a:cs typeface="Lucida Sans Unicode"/>
              </a:rPr>
              <a:t>the</a:t>
            </a:r>
            <a:r>
              <a:rPr sz="2350" spc="-100" dirty="0">
                <a:latin typeface="Lucida Sans Unicode"/>
                <a:cs typeface="Lucida Sans Unicode"/>
              </a:rPr>
              <a:t> </a:t>
            </a:r>
            <a:r>
              <a:rPr sz="2350" spc="70" dirty="0">
                <a:latin typeface="Lucida Sans Unicode"/>
                <a:cs typeface="Lucida Sans Unicode"/>
              </a:rPr>
              <a:t>private</a:t>
            </a:r>
            <a:r>
              <a:rPr sz="2350" spc="-100" dirty="0">
                <a:latin typeface="Lucida Sans Unicode"/>
                <a:cs typeface="Lucida Sans Unicode"/>
              </a:rPr>
              <a:t> </a:t>
            </a:r>
            <a:r>
              <a:rPr sz="2350" spc="65" dirty="0">
                <a:latin typeface="Lucida Sans Unicode"/>
                <a:cs typeface="Lucida Sans Unicode"/>
              </a:rPr>
              <a:t>sector</a:t>
            </a:r>
            <a:r>
              <a:rPr sz="2350" spc="-95" dirty="0">
                <a:latin typeface="Lucida Sans Unicode"/>
                <a:cs typeface="Lucida Sans Unicode"/>
              </a:rPr>
              <a:t> </a:t>
            </a:r>
            <a:r>
              <a:rPr sz="2350" spc="135" dirty="0">
                <a:latin typeface="Lucida Sans Unicode"/>
                <a:cs typeface="Lucida Sans Unicode"/>
              </a:rPr>
              <a:t>arm </a:t>
            </a:r>
            <a:r>
              <a:rPr sz="2350" dirty="0">
                <a:latin typeface="Lucida Sans Unicode"/>
                <a:cs typeface="Lucida Sans Unicode"/>
              </a:rPr>
              <a:t>of</a:t>
            </a:r>
            <a:r>
              <a:rPr sz="2350" spc="-105" dirty="0">
                <a:latin typeface="Lucida Sans Unicode"/>
                <a:cs typeface="Lucida Sans Unicode"/>
              </a:rPr>
              <a:t> </a:t>
            </a:r>
            <a:r>
              <a:rPr sz="2350" spc="65" dirty="0">
                <a:latin typeface="Lucida Sans Unicode"/>
                <a:cs typeface="Lucida Sans Unicode"/>
              </a:rPr>
              <a:t>the</a:t>
            </a:r>
            <a:r>
              <a:rPr sz="2350" spc="-100" dirty="0">
                <a:latin typeface="Lucida Sans Unicode"/>
                <a:cs typeface="Lucida Sans Unicode"/>
              </a:rPr>
              <a:t> </a:t>
            </a:r>
            <a:r>
              <a:rPr sz="2350" spc="75" dirty="0">
                <a:latin typeface="Lucida Sans Unicode"/>
                <a:cs typeface="Lucida Sans Unicode"/>
              </a:rPr>
              <a:t>Islamic</a:t>
            </a:r>
            <a:r>
              <a:rPr sz="2350" spc="-100" dirty="0">
                <a:latin typeface="Lucida Sans Unicode"/>
                <a:cs typeface="Lucida Sans Unicode"/>
              </a:rPr>
              <a:t> </a:t>
            </a:r>
            <a:r>
              <a:rPr sz="2350" spc="80" dirty="0">
                <a:latin typeface="Lucida Sans Unicode"/>
                <a:cs typeface="Lucida Sans Unicode"/>
              </a:rPr>
              <a:t>Development</a:t>
            </a:r>
            <a:r>
              <a:rPr sz="2350" spc="-105" dirty="0">
                <a:latin typeface="Lucida Sans Unicode"/>
                <a:cs typeface="Lucida Sans Unicode"/>
              </a:rPr>
              <a:t> </a:t>
            </a:r>
            <a:r>
              <a:rPr sz="2350" spc="75" dirty="0">
                <a:latin typeface="Lucida Sans Unicode"/>
                <a:cs typeface="Lucida Sans Unicode"/>
              </a:rPr>
              <a:t>Bank</a:t>
            </a:r>
            <a:r>
              <a:rPr sz="2350" spc="-100" dirty="0">
                <a:latin typeface="Lucida Sans Unicode"/>
                <a:cs typeface="Lucida Sans Unicode"/>
              </a:rPr>
              <a:t> </a:t>
            </a:r>
            <a:r>
              <a:rPr sz="2350" spc="105" dirty="0">
                <a:latin typeface="Lucida Sans Unicode"/>
                <a:cs typeface="Lucida Sans Unicode"/>
              </a:rPr>
              <a:t>(IDB)</a:t>
            </a:r>
            <a:r>
              <a:rPr sz="2350" spc="-100" dirty="0">
                <a:latin typeface="Lucida Sans Unicode"/>
                <a:cs typeface="Lucida Sans Unicode"/>
              </a:rPr>
              <a:t> </a:t>
            </a:r>
            <a:r>
              <a:rPr sz="2350" spc="160" dirty="0">
                <a:latin typeface="Lucida Sans Unicode"/>
                <a:cs typeface="Lucida Sans Unicode"/>
              </a:rPr>
              <a:t>and</a:t>
            </a:r>
            <a:r>
              <a:rPr sz="2350" spc="-105" dirty="0">
                <a:latin typeface="Lucida Sans Unicode"/>
                <a:cs typeface="Lucida Sans Unicode"/>
              </a:rPr>
              <a:t> </a:t>
            </a:r>
            <a:r>
              <a:rPr sz="2350" spc="40" dirty="0">
                <a:latin typeface="Lucida Sans Unicode"/>
                <a:cs typeface="Lucida Sans Unicode"/>
              </a:rPr>
              <a:t>the </a:t>
            </a:r>
            <a:r>
              <a:rPr sz="2350" spc="60" dirty="0">
                <a:latin typeface="Lucida Sans Unicode"/>
                <a:cs typeface="Lucida Sans Unicode"/>
              </a:rPr>
              <a:t>largest</a:t>
            </a:r>
            <a:r>
              <a:rPr sz="2350" spc="-75" dirty="0">
                <a:latin typeface="Lucida Sans Unicode"/>
                <a:cs typeface="Lucida Sans Unicode"/>
              </a:rPr>
              <a:t> </a:t>
            </a:r>
            <a:r>
              <a:rPr sz="2350" spc="45" dirty="0">
                <a:latin typeface="Lucida Sans Unicode"/>
                <a:cs typeface="Lucida Sans Unicode"/>
              </a:rPr>
              <a:t>Shari'ah-</a:t>
            </a:r>
            <a:r>
              <a:rPr sz="2350" spc="90" dirty="0">
                <a:latin typeface="Lucida Sans Unicode"/>
                <a:cs typeface="Lucida Sans Unicode"/>
              </a:rPr>
              <a:t>compliant</a:t>
            </a:r>
            <a:r>
              <a:rPr sz="2350" spc="-75" dirty="0">
                <a:latin typeface="Lucida Sans Unicode"/>
                <a:cs typeface="Lucida Sans Unicode"/>
              </a:rPr>
              <a:t> </a:t>
            </a:r>
            <a:r>
              <a:rPr sz="2350" spc="35" dirty="0">
                <a:latin typeface="Lucida Sans Unicode"/>
                <a:cs typeface="Lucida Sans Unicode"/>
              </a:rPr>
              <a:t>multilateral </a:t>
            </a:r>
            <a:r>
              <a:rPr sz="2350" spc="100" dirty="0">
                <a:latin typeface="Lucida Sans Unicode"/>
                <a:cs typeface="Lucida Sans Unicode"/>
              </a:rPr>
              <a:t>development</a:t>
            </a:r>
            <a:r>
              <a:rPr sz="2350" spc="-100" dirty="0">
                <a:latin typeface="Lucida Sans Unicode"/>
                <a:cs typeface="Lucida Sans Unicode"/>
              </a:rPr>
              <a:t> </a:t>
            </a:r>
            <a:r>
              <a:rPr sz="2350" spc="80" dirty="0">
                <a:latin typeface="Lucida Sans Unicode"/>
                <a:cs typeface="Lucida Sans Unicode"/>
              </a:rPr>
              <a:t>bank</a:t>
            </a:r>
            <a:r>
              <a:rPr sz="2350" spc="-100" dirty="0">
                <a:latin typeface="Lucida Sans Unicode"/>
                <a:cs typeface="Lucida Sans Unicode"/>
              </a:rPr>
              <a:t> </a:t>
            </a:r>
            <a:r>
              <a:rPr sz="2350" dirty="0">
                <a:latin typeface="Lucida Sans Unicode"/>
                <a:cs typeface="Lucida Sans Unicode"/>
              </a:rPr>
              <a:t>in</a:t>
            </a:r>
            <a:r>
              <a:rPr sz="2350" spc="-95" dirty="0">
                <a:latin typeface="Lucida Sans Unicode"/>
                <a:cs typeface="Lucida Sans Unicode"/>
              </a:rPr>
              <a:t> </a:t>
            </a:r>
            <a:r>
              <a:rPr sz="2350" spc="65" dirty="0">
                <a:latin typeface="Lucida Sans Unicode"/>
                <a:cs typeface="Lucida Sans Unicode"/>
              </a:rPr>
              <a:t>the</a:t>
            </a:r>
            <a:r>
              <a:rPr sz="2350" spc="-100" dirty="0">
                <a:latin typeface="Lucida Sans Unicode"/>
                <a:cs typeface="Lucida Sans Unicode"/>
              </a:rPr>
              <a:t> </a:t>
            </a:r>
            <a:r>
              <a:rPr sz="2350" spc="-25" dirty="0">
                <a:latin typeface="Lucida Sans Unicode"/>
                <a:cs typeface="Lucida Sans Unicode"/>
              </a:rPr>
              <a:t>world—</a:t>
            </a:r>
            <a:r>
              <a:rPr sz="2350" spc="75" dirty="0">
                <a:latin typeface="Lucida Sans Unicode"/>
                <a:cs typeface="Lucida Sans Unicode"/>
              </a:rPr>
              <a:t>also</a:t>
            </a:r>
            <a:r>
              <a:rPr sz="2350" spc="-100" dirty="0">
                <a:latin typeface="Lucida Sans Unicode"/>
                <a:cs typeface="Lucida Sans Unicode"/>
              </a:rPr>
              <a:t> </a:t>
            </a:r>
            <a:r>
              <a:rPr sz="2350" spc="50" dirty="0">
                <a:latin typeface="Lucida Sans Unicode"/>
                <a:cs typeface="Lucida Sans Unicode"/>
              </a:rPr>
              <a:t>continues </a:t>
            </a:r>
            <a:r>
              <a:rPr sz="2350" dirty="0">
                <a:latin typeface="Lucida Sans Unicode"/>
                <a:cs typeface="Lucida Sans Unicode"/>
              </a:rPr>
              <a:t>to</a:t>
            </a:r>
            <a:r>
              <a:rPr sz="2350" spc="-95" dirty="0">
                <a:latin typeface="Lucida Sans Unicode"/>
                <a:cs typeface="Lucida Sans Unicode"/>
              </a:rPr>
              <a:t> </a:t>
            </a:r>
            <a:r>
              <a:rPr sz="2350" spc="110" dirty="0">
                <a:latin typeface="Lucida Sans Unicode"/>
                <a:cs typeface="Lucida Sans Unicode"/>
              </a:rPr>
              <a:t>play</a:t>
            </a:r>
            <a:r>
              <a:rPr sz="2350" spc="-95" dirty="0">
                <a:latin typeface="Lucida Sans Unicode"/>
                <a:cs typeface="Lucida Sans Unicode"/>
              </a:rPr>
              <a:t> </a:t>
            </a:r>
            <a:r>
              <a:rPr sz="2350" spc="310" dirty="0">
                <a:latin typeface="Lucida Sans Unicode"/>
                <a:cs typeface="Lucida Sans Unicode"/>
              </a:rPr>
              <a:t>a</a:t>
            </a:r>
            <a:r>
              <a:rPr sz="2350" spc="-90" dirty="0">
                <a:latin typeface="Lucida Sans Unicode"/>
                <a:cs typeface="Lucida Sans Unicode"/>
              </a:rPr>
              <a:t> </a:t>
            </a:r>
            <a:r>
              <a:rPr sz="2350" dirty="0">
                <a:latin typeface="Lucida Sans Unicode"/>
                <a:cs typeface="Lucida Sans Unicode"/>
              </a:rPr>
              <a:t>role</a:t>
            </a:r>
            <a:r>
              <a:rPr sz="2350" spc="-95" dirty="0">
                <a:latin typeface="Lucida Sans Unicode"/>
                <a:cs typeface="Lucida Sans Unicode"/>
              </a:rPr>
              <a:t> </a:t>
            </a:r>
            <a:r>
              <a:rPr sz="2350" dirty="0">
                <a:latin typeface="Lucida Sans Unicode"/>
                <a:cs typeface="Lucida Sans Unicode"/>
              </a:rPr>
              <a:t>in</a:t>
            </a:r>
            <a:r>
              <a:rPr sz="2350" spc="-95" dirty="0">
                <a:latin typeface="Lucida Sans Unicode"/>
                <a:cs typeface="Lucida Sans Unicode"/>
              </a:rPr>
              <a:t> </a:t>
            </a:r>
            <a:r>
              <a:rPr sz="2350" spc="75" dirty="0">
                <a:latin typeface="Lucida Sans Unicode"/>
                <a:cs typeface="Lucida Sans Unicode"/>
              </a:rPr>
              <a:t>developing</a:t>
            </a:r>
            <a:r>
              <a:rPr sz="2350" spc="-90" dirty="0">
                <a:latin typeface="Lucida Sans Unicode"/>
                <a:cs typeface="Lucida Sans Unicode"/>
              </a:rPr>
              <a:t> </a:t>
            </a:r>
            <a:r>
              <a:rPr sz="2350" spc="75" dirty="0">
                <a:latin typeface="Lucida Sans Unicode"/>
                <a:cs typeface="Lucida Sans Unicode"/>
              </a:rPr>
              <a:t>Islamic</a:t>
            </a:r>
            <a:r>
              <a:rPr sz="2350" spc="-95" dirty="0">
                <a:latin typeface="Lucida Sans Unicode"/>
                <a:cs typeface="Lucida Sans Unicode"/>
              </a:rPr>
              <a:t> </a:t>
            </a:r>
            <a:r>
              <a:rPr sz="2350" spc="85" dirty="0">
                <a:latin typeface="Lucida Sans Unicode"/>
                <a:cs typeface="Lucida Sans Unicode"/>
              </a:rPr>
              <a:t>finance</a:t>
            </a:r>
            <a:r>
              <a:rPr sz="2350" spc="-95" dirty="0">
                <a:latin typeface="Lucida Sans Unicode"/>
                <a:cs typeface="Lucida Sans Unicode"/>
              </a:rPr>
              <a:t> </a:t>
            </a:r>
            <a:r>
              <a:rPr sz="2350" spc="-25" dirty="0">
                <a:latin typeface="Lucida Sans Unicode"/>
                <a:cs typeface="Lucida Sans Unicode"/>
              </a:rPr>
              <a:t>in </a:t>
            </a:r>
            <a:r>
              <a:rPr sz="2350" dirty="0">
                <a:latin typeface="Lucida Sans Unicode"/>
                <a:cs typeface="Lucida Sans Unicode"/>
              </a:rPr>
              <a:t>Africa</a:t>
            </a:r>
            <a:r>
              <a:rPr sz="2350" spc="-50" dirty="0">
                <a:latin typeface="Lucida Sans Unicode"/>
                <a:cs typeface="Lucida Sans Unicode"/>
              </a:rPr>
              <a:t> </a:t>
            </a:r>
            <a:r>
              <a:rPr sz="2350" spc="114" dirty="0">
                <a:latin typeface="Lucida Sans Unicode"/>
                <a:cs typeface="Lucida Sans Unicode"/>
              </a:rPr>
              <a:t>by</a:t>
            </a:r>
            <a:r>
              <a:rPr sz="2350" spc="-45" dirty="0">
                <a:latin typeface="Lucida Sans Unicode"/>
                <a:cs typeface="Lucida Sans Unicode"/>
              </a:rPr>
              <a:t> </a:t>
            </a:r>
            <a:r>
              <a:rPr sz="2350" spc="80" dirty="0">
                <a:latin typeface="Lucida Sans Unicode"/>
                <a:cs typeface="Lucida Sans Unicode"/>
              </a:rPr>
              <a:t>arranging</a:t>
            </a:r>
            <a:r>
              <a:rPr sz="2350" spc="-45" dirty="0">
                <a:latin typeface="Lucida Sans Unicode"/>
                <a:cs typeface="Lucida Sans Unicode"/>
              </a:rPr>
              <a:t> </a:t>
            </a:r>
            <a:r>
              <a:rPr sz="2350" spc="80" dirty="0">
                <a:latin typeface="Lucida Sans Unicode"/>
                <a:cs typeface="Lucida Sans Unicode"/>
              </a:rPr>
              <a:t>local</a:t>
            </a:r>
            <a:r>
              <a:rPr sz="2350" spc="-45" dirty="0">
                <a:latin typeface="Lucida Sans Unicode"/>
                <a:cs typeface="Lucida Sans Unicode"/>
              </a:rPr>
              <a:t> </a:t>
            </a:r>
            <a:r>
              <a:rPr sz="2350" spc="60" dirty="0">
                <a:latin typeface="Lucida Sans Unicode"/>
                <a:cs typeface="Lucida Sans Unicode"/>
              </a:rPr>
              <a:t>sovereign</a:t>
            </a:r>
            <a:r>
              <a:rPr sz="2350" spc="-45" dirty="0">
                <a:latin typeface="Lucida Sans Unicode"/>
                <a:cs typeface="Lucida Sans Unicode"/>
              </a:rPr>
              <a:t> </a:t>
            </a:r>
            <a:r>
              <a:rPr sz="2350" spc="-10" dirty="0">
                <a:latin typeface="Lucida Sans Unicode"/>
                <a:cs typeface="Lucida Sans Unicode"/>
              </a:rPr>
              <a:t>sukuk </a:t>
            </a:r>
            <a:r>
              <a:rPr sz="2350" spc="80" dirty="0">
                <a:latin typeface="Lucida Sans Unicode"/>
                <a:cs typeface="Lucida Sans Unicode"/>
              </a:rPr>
              <a:t>issuances</a:t>
            </a:r>
            <a:endParaRPr sz="235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04677" y="6064713"/>
            <a:ext cx="7037705" cy="3092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300"/>
              </a:lnSpc>
              <a:spcBef>
                <a:spcPts val="95"/>
              </a:spcBef>
            </a:pPr>
            <a:r>
              <a:rPr sz="2450" dirty="0">
                <a:latin typeface="Lucida Sans Unicode"/>
                <a:cs typeface="Lucida Sans Unicode"/>
              </a:rPr>
              <a:t>There</a:t>
            </a:r>
            <a:r>
              <a:rPr sz="2450" spc="-125" dirty="0">
                <a:latin typeface="Lucida Sans Unicode"/>
                <a:cs typeface="Lucida Sans Unicode"/>
              </a:rPr>
              <a:t> </a:t>
            </a:r>
            <a:r>
              <a:rPr sz="2450" dirty="0">
                <a:latin typeface="Lucida Sans Unicode"/>
                <a:cs typeface="Lucida Sans Unicode"/>
              </a:rPr>
              <a:t>is</a:t>
            </a:r>
            <a:r>
              <a:rPr sz="2450" spc="-125" dirty="0">
                <a:latin typeface="Lucida Sans Unicode"/>
                <a:cs typeface="Lucida Sans Unicode"/>
              </a:rPr>
              <a:t> </a:t>
            </a:r>
            <a:r>
              <a:rPr sz="2450" spc="60" dirty="0">
                <a:latin typeface="Lucida Sans Unicode"/>
                <a:cs typeface="Lucida Sans Unicode"/>
              </a:rPr>
              <a:t>Accounting</a:t>
            </a:r>
            <a:r>
              <a:rPr sz="2450" spc="-125" dirty="0">
                <a:latin typeface="Lucida Sans Unicode"/>
                <a:cs typeface="Lucida Sans Unicode"/>
              </a:rPr>
              <a:t> </a:t>
            </a:r>
            <a:r>
              <a:rPr sz="2450" spc="155" dirty="0">
                <a:latin typeface="Lucida Sans Unicode"/>
                <a:cs typeface="Lucida Sans Unicode"/>
              </a:rPr>
              <a:t>and</a:t>
            </a:r>
            <a:r>
              <a:rPr sz="2450" spc="-120" dirty="0">
                <a:latin typeface="Lucida Sans Unicode"/>
                <a:cs typeface="Lucida Sans Unicode"/>
              </a:rPr>
              <a:t> </a:t>
            </a:r>
            <a:r>
              <a:rPr sz="2450" spc="-10" dirty="0">
                <a:latin typeface="Lucida Sans Unicode"/>
                <a:cs typeface="Lucida Sans Unicode"/>
              </a:rPr>
              <a:t>Auditing </a:t>
            </a:r>
            <a:r>
              <a:rPr sz="2450" spc="45" dirty="0">
                <a:latin typeface="Lucida Sans Unicode"/>
                <a:cs typeface="Lucida Sans Unicode"/>
              </a:rPr>
              <a:t>Organisation</a:t>
            </a:r>
            <a:r>
              <a:rPr sz="2450" spc="-110" dirty="0">
                <a:latin typeface="Lucida Sans Unicode"/>
                <a:cs typeface="Lucida Sans Unicode"/>
              </a:rPr>
              <a:t> </a:t>
            </a:r>
            <a:r>
              <a:rPr sz="2450" spc="-35" dirty="0">
                <a:latin typeface="Lucida Sans Unicode"/>
                <a:cs typeface="Lucida Sans Unicode"/>
              </a:rPr>
              <a:t>for</a:t>
            </a:r>
            <a:r>
              <a:rPr sz="2450" spc="-105" dirty="0">
                <a:latin typeface="Lucida Sans Unicode"/>
                <a:cs typeface="Lucida Sans Unicode"/>
              </a:rPr>
              <a:t> </a:t>
            </a:r>
            <a:r>
              <a:rPr sz="2450" spc="70" dirty="0">
                <a:latin typeface="Lucida Sans Unicode"/>
                <a:cs typeface="Lucida Sans Unicode"/>
              </a:rPr>
              <a:t>Islamic</a:t>
            </a:r>
            <a:r>
              <a:rPr sz="2450" spc="-105" dirty="0">
                <a:latin typeface="Lucida Sans Unicode"/>
                <a:cs typeface="Lucida Sans Unicode"/>
              </a:rPr>
              <a:t> </a:t>
            </a:r>
            <a:r>
              <a:rPr sz="2450" spc="55" dirty="0">
                <a:latin typeface="Lucida Sans Unicode"/>
                <a:cs typeface="Lucida Sans Unicode"/>
              </a:rPr>
              <a:t>Financial</a:t>
            </a:r>
            <a:r>
              <a:rPr sz="2450" spc="-110" dirty="0">
                <a:latin typeface="Lucida Sans Unicode"/>
                <a:cs typeface="Lucida Sans Unicode"/>
              </a:rPr>
              <a:t> </a:t>
            </a:r>
            <a:r>
              <a:rPr sz="2450" spc="-10" dirty="0">
                <a:latin typeface="Lucida Sans Unicode"/>
                <a:cs typeface="Lucida Sans Unicode"/>
              </a:rPr>
              <a:t>Institutions </a:t>
            </a:r>
            <a:r>
              <a:rPr sz="2450" dirty="0">
                <a:latin typeface="Lucida Sans Unicode"/>
                <a:cs typeface="Lucida Sans Unicode"/>
              </a:rPr>
              <a:t>(AAOIFI)</a:t>
            </a:r>
            <a:r>
              <a:rPr sz="2450" spc="-15" dirty="0">
                <a:latin typeface="Lucida Sans Unicode"/>
                <a:cs typeface="Lucida Sans Unicode"/>
              </a:rPr>
              <a:t> </a:t>
            </a:r>
            <a:r>
              <a:rPr sz="2450" spc="65" dirty="0">
                <a:latin typeface="Lucida Sans Unicode"/>
                <a:cs typeface="Lucida Sans Unicode"/>
              </a:rPr>
              <a:t>which</a:t>
            </a:r>
            <a:r>
              <a:rPr sz="2450" spc="-15" dirty="0">
                <a:latin typeface="Lucida Sans Unicode"/>
                <a:cs typeface="Lucida Sans Unicode"/>
              </a:rPr>
              <a:t> </a:t>
            </a:r>
            <a:r>
              <a:rPr sz="2450" spc="85" dirty="0">
                <a:latin typeface="Lucida Sans Unicode"/>
                <a:cs typeface="Lucida Sans Unicode"/>
              </a:rPr>
              <a:t>prepares</a:t>
            </a:r>
            <a:r>
              <a:rPr sz="2450" spc="-15" dirty="0">
                <a:latin typeface="Lucida Sans Unicode"/>
                <a:cs typeface="Lucida Sans Unicode"/>
              </a:rPr>
              <a:t> </a:t>
            </a:r>
            <a:r>
              <a:rPr sz="2450" spc="50" dirty="0">
                <a:latin typeface="Lucida Sans Unicode"/>
                <a:cs typeface="Lucida Sans Unicode"/>
              </a:rPr>
              <a:t>accounting, </a:t>
            </a:r>
            <a:r>
              <a:rPr sz="2450" dirty="0">
                <a:latin typeface="Lucida Sans Unicode"/>
                <a:cs typeface="Lucida Sans Unicode"/>
              </a:rPr>
              <a:t>auditing,</a:t>
            </a:r>
            <a:r>
              <a:rPr sz="2450" spc="-85" dirty="0">
                <a:latin typeface="Lucida Sans Unicode"/>
                <a:cs typeface="Lucida Sans Unicode"/>
              </a:rPr>
              <a:t> </a:t>
            </a:r>
            <a:r>
              <a:rPr sz="2450" spc="75" dirty="0">
                <a:latin typeface="Lucida Sans Unicode"/>
                <a:cs typeface="Lucida Sans Unicode"/>
              </a:rPr>
              <a:t>governance,</a:t>
            </a:r>
            <a:r>
              <a:rPr sz="2450" spc="-85" dirty="0">
                <a:latin typeface="Lucida Sans Unicode"/>
                <a:cs typeface="Lucida Sans Unicode"/>
              </a:rPr>
              <a:t> </a:t>
            </a:r>
            <a:r>
              <a:rPr sz="2450" spc="55" dirty="0">
                <a:latin typeface="Lucida Sans Unicode"/>
                <a:cs typeface="Lucida Sans Unicode"/>
              </a:rPr>
              <a:t>ethics</a:t>
            </a:r>
            <a:r>
              <a:rPr sz="2450" spc="-85" dirty="0">
                <a:latin typeface="Lucida Sans Unicode"/>
                <a:cs typeface="Lucida Sans Unicode"/>
              </a:rPr>
              <a:t> </a:t>
            </a:r>
            <a:r>
              <a:rPr sz="2450" spc="155" dirty="0">
                <a:latin typeface="Lucida Sans Unicode"/>
                <a:cs typeface="Lucida Sans Unicode"/>
              </a:rPr>
              <a:t>and</a:t>
            </a:r>
            <a:r>
              <a:rPr sz="2450" spc="-85" dirty="0">
                <a:latin typeface="Lucida Sans Unicode"/>
                <a:cs typeface="Lucida Sans Unicode"/>
              </a:rPr>
              <a:t> </a:t>
            </a:r>
            <a:r>
              <a:rPr sz="2450" spc="35" dirty="0">
                <a:latin typeface="Lucida Sans Unicode"/>
                <a:cs typeface="Lucida Sans Unicode"/>
              </a:rPr>
              <a:t>Sha’riah </a:t>
            </a:r>
            <a:r>
              <a:rPr sz="2450" spc="90" dirty="0">
                <a:latin typeface="Lucida Sans Unicode"/>
                <a:cs typeface="Lucida Sans Unicode"/>
              </a:rPr>
              <a:t>standards</a:t>
            </a:r>
            <a:r>
              <a:rPr sz="2450" spc="-114" dirty="0">
                <a:latin typeface="Lucida Sans Unicode"/>
                <a:cs typeface="Lucida Sans Unicode"/>
              </a:rPr>
              <a:t> </a:t>
            </a:r>
            <a:r>
              <a:rPr sz="2450" spc="-35" dirty="0">
                <a:latin typeface="Lucida Sans Unicode"/>
                <a:cs typeface="Lucida Sans Unicode"/>
              </a:rPr>
              <a:t>for</a:t>
            </a:r>
            <a:r>
              <a:rPr sz="2450" spc="-110" dirty="0">
                <a:latin typeface="Lucida Sans Unicode"/>
                <a:cs typeface="Lucida Sans Unicode"/>
              </a:rPr>
              <a:t> </a:t>
            </a:r>
            <a:r>
              <a:rPr sz="2450" spc="70" dirty="0">
                <a:latin typeface="Lucida Sans Unicode"/>
                <a:cs typeface="Lucida Sans Unicode"/>
              </a:rPr>
              <a:t>Islamic</a:t>
            </a:r>
            <a:r>
              <a:rPr sz="2450" spc="-114" dirty="0">
                <a:latin typeface="Lucida Sans Unicode"/>
                <a:cs typeface="Lucida Sans Unicode"/>
              </a:rPr>
              <a:t> </a:t>
            </a:r>
            <a:r>
              <a:rPr sz="2450" spc="55" dirty="0">
                <a:latin typeface="Lucida Sans Unicode"/>
                <a:cs typeface="Lucida Sans Unicode"/>
              </a:rPr>
              <a:t>Financial</a:t>
            </a:r>
            <a:r>
              <a:rPr sz="2450" spc="-110" dirty="0">
                <a:latin typeface="Lucida Sans Unicode"/>
                <a:cs typeface="Lucida Sans Unicode"/>
              </a:rPr>
              <a:t> </a:t>
            </a:r>
            <a:r>
              <a:rPr sz="2450" spc="-10" dirty="0">
                <a:latin typeface="Lucida Sans Unicode"/>
                <a:cs typeface="Lucida Sans Unicode"/>
              </a:rPr>
              <a:t>Institutions </a:t>
            </a:r>
            <a:r>
              <a:rPr sz="2450" spc="155" dirty="0">
                <a:latin typeface="Lucida Sans Unicode"/>
                <a:cs typeface="Lucida Sans Unicode"/>
              </a:rPr>
              <a:t>and</a:t>
            </a:r>
            <a:r>
              <a:rPr sz="2450" dirty="0">
                <a:latin typeface="Lucida Sans Unicode"/>
                <a:cs typeface="Lucida Sans Unicode"/>
              </a:rPr>
              <a:t> </a:t>
            </a:r>
            <a:r>
              <a:rPr sz="2450" spc="170" dirty="0">
                <a:latin typeface="Lucida Sans Unicode"/>
                <a:cs typeface="Lucida Sans Unicode"/>
              </a:rPr>
              <a:t>many</a:t>
            </a:r>
            <a:r>
              <a:rPr sz="2450" spc="5" dirty="0">
                <a:latin typeface="Lucida Sans Unicode"/>
                <a:cs typeface="Lucida Sans Unicode"/>
              </a:rPr>
              <a:t> </a:t>
            </a:r>
            <a:r>
              <a:rPr sz="2450" dirty="0">
                <a:latin typeface="Lucida Sans Unicode"/>
                <a:cs typeface="Lucida Sans Unicode"/>
              </a:rPr>
              <a:t>African</a:t>
            </a:r>
            <a:r>
              <a:rPr sz="2450" spc="5" dirty="0">
                <a:latin typeface="Lucida Sans Unicode"/>
                <a:cs typeface="Lucida Sans Unicode"/>
              </a:rPr>
              <a:t> </a:t>
            </a:r>
            <a:r>
              <a:rPr sz="2450" dirty="0">
                <a:latin typeface="Lucida Sans Unicode"/>
                <a:cs typeface="Lucida Sans Unicode"/>
              </a:rPr>
              <a:t>countries </a:t>
            </a:r>
            <a:r>
              <a:rPr sz="2450" spc="120" dirty="0">
                <a:latin typeface="Lucida Sans Unicode"/>
                <a:cs typeface="Lucida Sans Unicode"/>
              </a:rPr>
              <a:t>are</a:t>
            </a:r>
            <a:r>
              <a:rPr sz="2450" spc="5" dirty="0">
                <a:latin typeface="Lucida Sans Unicode"/>
                <a:cs typeface="Lucida Sans Unicode"/>
              </a:rPr>
              <a:t> </a:t>
            </a:r>
            <a:r>
              <a:rPr sz="2450" spc="60" dirty="0">
                <a:latin typeface="Lucida Sans Unicode"/>
                <a:cs typeface="Lucida Sans Unicode"/>
              </a:rPr>
              <a:t>leveraging </a:t>
            </a:r>
            <a:r>
              <a:rPr sz="2450" spc="50" dirty="0">
                <a:latin typeface="Lucida Sans Unicode"/>
                <a:cs typeface="Lucida Sans Unicode"/>
              </a:rPr>
              <a:t>on</a:t>
            </a:r>
            <a:r>
              <a:rPr sz="2450" spc="-135" dirty="0">
                <a:latin typeface="Lucida Sans Unicode"/>
                <a:cs typeface="Lucida Sans Unicode"/>
              </a:rPr>
              <a:t> </a:t>
            </a:r>
            <a:r>
              <a:rPr sz="2450" dirty="0">
                <a:latin typeface="Lucida Sans Unicode"/>
                <a:cs typeface="Lucida Sans Unicode"/>
              </a:rPr>
              <a:t>their</a:t>
            </a:r>
            <a:r>
              <a:rPr sz="2450" spc="-130" dirty="0">
                <a:latin typeface="Lucida Sans Unicode"/>
                <a:cs typeface="Lucida Sans Unicode"/>
              </a:rPr>
              <a:t> </a:t>
            </a:r>
            <a:r>
              <a:rPr sz="2450" spc="55" dirty="0">
                <a:latin typeface="Lucida Sans Unicode"/>
                <a:cs typeface="Lucida Sans Unicode"/>
              </a:rPr>
              <a:t>services</a:t>
            </a:r>
            <a:endParaRPr sz="24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831" y="426927"/>
            <a:ext cx="6346190" cy="1196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00"/>
              </a:lnSpc>
              <a:spcBef>
                <a:spcPts val="100"/>
              </a:spcBef>
            </a:pPr>
            <a:r>
              <a:rPr sz="2250" b="1" spc="315" dirty="0">
                <a:solidFill>
                  <a:srgbClr val="583C8F"/>
                </a:solidFill>
                <a:latin typeface="Calibri"/>
                <a:cs typeface="Calibri"/>
              </a:rPr>
              <a:t>ROLE</a:t>
            </a:r>
            <a:r>
              <a:rPr sz="2250" b="1" spc="105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250" b="1" spc="335" dirty="0">
                <a:solidFill>
                  <a:srgbClr val="583C8F"/>
                </a:solidFill>
                <a:latin typeface="Calibri"/>
                <a:cs typeface="Calibri"/>
              </a:rPr>
              <a:t>OF</a:t>
            </a:r>
            <a:r>
              <a:rPr sz="2250" b="1" spc="105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250" b="1" spc="320" dirty="0">
                <a:solidFill>
                  <a:srgbClr val="583C8F"/>
                </a:solidFill>
                <a:latin typeface="Calibri"/>
                <a:cs typeface="Calibri"/>
              </a:rPr>
              <a:t>CENTRAL</a:t>
            </a:r>
            <a:r>
              <a:rPr sz="2250" b="1" spc="105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250" b="1" spc="380" dirty="0">
                <a:solidFill>
                  <a:srgbClr val="583C8F"/>
                </a:solidFill>
                <a:latin typeface="Calibri"/>
                <a:cs typeface="Calibri"/>
              </a:rPr>
              <a:t>BANKS</a:t>
            </a:r>
            <a:r>
              <a:rPr sz="2250" b="1" spc="105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250" b="1" spc="220" dirty="0">
                <a:solidFill>
                  <a:srgbClr val="583C8F"/>
                </a:solidFill>
                <a:latin typeface="Calibri"/>
                <a:cs typeface="Calibri"/>
              </a:rPr>
              <a:t>IN</a:t>
            </a:r>
            <a:r>
              <a:rPr sz="2250" b="1" spc="105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250" b="1" spc="310" dirty="0">
                <a:solidFill>
                  <a:srgbClr val="583C8F"/>
                </a:solidFill>
                <a:latin typeface="Calibri"/>
                <a:cs typeface="Calibri"/>
              </a:rPr>
              <a:t>HARNESSING </a:t>
            </a:r>
            <a:r>
              <a:rPr sz="2250" b="1" spc="270" dirty="0">
                <a:solidFill>
                  <a:srgbClr val="583C8F"/>
                </a:solidFill>
                <a:latin typeface="Calibri"/>
                <a:cs typeface="Calibri"/>
              </a:rPr>
              <a:t>ISLAMIC</a:t>
            </a:r>
            <a:r>
              <a:rPr sz="2250" b="1" spc="11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250" b="1" spc="330" dirty="0">
                <a:solidFill>
                  <a:srgbClr val="583C8F"/>
                </a:solidFill>
                <a:latin typeface="Calibri"/>
                <a:cs typeface="Calibri"/>
              </a:rPr>
              <a:t>BANKING</a:t>
            </a:r>
            <a:r>
              <a:rPr sz="2250" b="1" spc="114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250" b="1" spc="315" dirty="0">
                <a:solidFill>
                  <a:srgbClr val="583C8F"/>
                </a:solidFill>
                <a:latin typeface="Calibri"/>
                <a:cs typeface="Calibri"/>
              </a:rPr>
              <a:t>AND</a:t>
            </a:r>
            <a:r>
              <a:rPr sz="2250" b="1" spc="114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250" b="1" spc="285" dirty="0">
                <a:solidFill>
                  <a:srgbClr val="583C8F"/>
                </a:solidFill>
                <a:latin typeface="Calibri"/>
                <a:cs typeface="Calibri"/>
              </a:rPr>
              <a:t>FINANCE POTENTIALS</a:t>
            </a:r>
            <a:r>
              <a:rPr sz="2250" b="1" spc="114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250" b="1" spc="220" dirty="0">
                <a:solidFill>
                  <a:srgbClr val="583C8F"/>
                </a:solidFill>
                <a:latin typeface="Calibri"/>
                <a:cs typeface="Calibri"/>
              </a:rPr>
              <a:t>IN</a:t>
            </a:r>
            <a:r>
              <a:rPr sz="2250" b="1" spc="114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250" b="1" spc="300" dirty="0">
                <a:solidFill>
                  <a:srgbClr val="583C8F"/>
                </a:solidFill>
                <a:latin typeface="Calibri"/>
                <a:cs typeface="Calibri"/>
              </a:rPr>
              <a:t>AFRICA</a:t>
            </a:r>
            <a:endParaRPr sz="22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09650" y="0"/>
            <a:ext cx="17269460" cy="10271125"/>
            <a:chOff x="1009650" y="0"/>
            <a:chExt cx="17269460" cy="10271125"/>
          </a:xfrm>
        </p:grpSpPr>
        <p:sp>
          <p:nvSpPr>
            <p:cNvPr id="4" name="object 4"/>
            <p:cNvSpPr/>
            <p:nvPr/>
          </p:nvSpPr>
          <p:spPr>
            <a:xfrm>
              <a:off x="1028700" y="1994934"/>
              <a:ext cx="2620010" cy="0"/>
            </a:xfrm>
            <a:custGeom>
              <a:avLst/>
              <a:gdLst/>
              <a:ahLst/>
              <a:cxnLst/>
              <a:rect l="l" t="t" r="r" b="b"/>
              <a:pathLst>
                <a:path w="2620010">
                  <a:moveTo>
                    <a:pt x="0" y="0"/>
                  </a:moveTo>
                  <a:lnTo>
                    <a:pt x="2619483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28700" y="9649800"/>
              <a:ext cx="2085975" cy="523875"/>
            </a:xfrm>
            <a:custGeom>
              <a:avLst/>
              <a:gdLst/>
              <a:ahLst/>
              <a:cxnLst/>
              <a:rect l="l" t="t" r="r" b="b"/>
              <a:pathLst>
                <a:path w="2085975" h="523875">
                  <a:moveTo>
                    <a:pt x="260746" y="523874"/>
                  </a:moveTo>
                  <a:lnTo>
                    <a:pt x="213862" y="519656"/>
                  </a:lnTo>
                  <a:lnTo>
                    <a:pt x="169741" y="507494"/>
                  </a:lnTo>
                  <a:lnTo>
                    <a:pt x="129117" y="488125"/>
                  </a:lnTo>
                  <a:lnTo>
                    <a:pt x="92727" y="462289"/>
                  </a:lnTo>
                  <a:lnTo>
                    <a:pt x="61305" y="430723"/>
                  </a:lnTo>
                  <a:lnTo>
                    <a:pt x="35587" y="394167"/>
                  </a:lnTo>
                  <a:lnTo>
                    <a:pt x="16306" y="353358"/>
                  </a:lnTo>
                  <a:lnTo>
                    <a:pt x="4199" y="309035"/>
                  </a:lnTo>
                  <a:lnTo>
                    <a:pt x="0" y="261937"/>
                  </a:lnTo>
                  <a:lnTo>
                    <a:pt x="4199" y="214839"/>
                  </a:lnTo>
                  <a:lnTo>
                    <a:pt x="16306" y="170516"/>
                  </a:lnTo>
                  <a:lnTo>
                    <a:pt x="35587" y="129707"/>
                  </a:lnTo>
                  <a:lnTo>
                    <a:pt x="61305" y="93151"/>
                  </a:lnTo>
                  <a:lnTo>
                    <a:pt x="92727" y="61585"/>
                  </a:lnTo>
                  <a:lnTo>
                    <a:pt x="129117" y="35749"/>
                  </a:lnTo>
                  <a:lnTo>
                    <a:pt x="169741" y="16380"/>
                  </a:lnTo>
                  <a:lnTo>
                    <a:pt x="213862" y="4218"/>
                  </a:lnTo>
                  <a:lnTo>
                    <a:pt x="260746" y="0"/>
                  </a:lnTo>
                  <a:lnTo>
                    <a:pt x="307631" y="4218"/>
                  </a:lnTo>
                  <a:lnTo>
                    <a:pt x="351752" y="16380"/>
                  </a:lnTo>
                  <a:lnTo>
                    <a:pt x="392375" y="35749"/>
                  </a:lnTo>
                  <a:lnTo>
                    <a:pt x="428765" y="61585"/>
                  </a:lnTo>
                  <a:lnTo>
                    <a:pt x="460187" y="93151"/>
                  </a:lnTo>
                  <a:lnTo>
                    <a:pt x="485906" y="129707"/>
                  </a:lnTo>
                  <a:lnTo>
                    <a:pt x="505187" y="170516"/>
                  </a:lnTo>
                  <a:lnTo>
                    <a:pt x="517294" y="214839"/>
                  </a:lnTo>
                  <a:lnTo>
                    <a:pt x="521493" y="261937"/>
                  </a:lnTo>
                  <a:lnTo>
                    <a:pt x="517294" y="309035"/>
                  </a:lnTo>
                  <a:lnTo>
                    <a:pt x="505187" y="353358"/>
                  </a:lnTo>
                  <a:lnTo>
                    <a:pt x="485906" y="394167"/>
                  </a:lnTo>
                  <a:lnTo>
                    <a:pt x="460187" y="430723"/>
                  </a:lnTo>
                  <a:lnTo>
                    <a:pt x="428765" y="462289"/>
                  </a:lnTo>
                  <a:lnTo>
                    <a:pt x="392375" y="488125"/>
                  </a:lnTo>
                  <a:lnTo>
                    <a:pt x="351752" y="507494"/>
                  </a:lnTo>
                  <a:lnTo>
                    <a:pt x="307631" y="519656"/>
                  </a:lnTo>
                  <a:lnTo>
                    <a:pt x="260746" y="523874"/>
                  </a:lnTo>
                  <a:close/>
                </a:path>
                <a:path w="2085975" h="523875">
                  <a:moveTo>
                    <a:pt x="1825228" y="523874"/>
                  </a:moveTo>
                  <a:lnTo>
                    <a:pt x="1778343" y="519656"/>
                  </a:lnTo>
                  <a:lnTo>
                    <a:pt x="1734222" y="507494"/>
                  </a:lnTo>
                  <a:lnTo>
                    <a:pt x="1693599" y="488125"/>
                  </a:lnTo>
                  <a:lnTo>
                    <a:pt x="1657209" y="462289"/>
                  </a:lnTo>
                  <a:lnTo>
                    <a:pt x="1625787" y="430723"/>
                  </a:lnTo>
                  <a:lnTo>
                    <a:pt x="1600068" y="394167"/>
                  </a:lnTo>
                  <a:lnTo>
                    <a:pt x="1580787" y="353358"/>
                  </a:lnTo>
                  <a:lnTo>
                    <a:pt x="1568680" y="309035"/>
                  </a:lnTo>
                  <a:lnTo>
                    <a:pt x="1564481" y="261937"/>
                  </a:lnTo>
                  <a:lnTo>
                    <a:pt x="1568680" y="214839"/>
                  </a:lnTo>
                  <a:lnTo>
                    <a:pt x="1580787" y="170516"/>
                  </a:lnTo>
                  <a:lnTo>
                    <a:pt x="1600068" y="129707"/>
                  </a:lnTo>
                  <a:lnTo>
                    <a:pt x="1625787" y="93151"/>
                  </a:lnTo>
                  <a:lnTo>
                    <a:pt x="1657209" y="61585"/>
                  </a:lnTo>
                  <a:lnTo>
                    <a:pt x="1693599" y="35749"/>
                  </a:lnTo>
                  <a:lnTo>
                    <a:pt x="1734222" y="16380"/>
                  </a:lnTo>
                  <a:lnTo>
                    <a:pt x="1778343" y="4218"/>
                  </a:lnTo>
                  <a:lnTo>
                    <a:pt x="1825228" y="0"/>
                  </a:lnTo>
                  <a:lnTo>
                    <a:pt x="1872112" y="4218"/>
                  </a:lnTo>
                  <a:lnTo>
                    <a:pt x="1916233" y="16380"/>
                  </a:lnTo>
                  <a:lnTo>
                    <a:pt x="1956857" y="35749"/>
                  </a:lnTo>
                  <a:lnTo>
                    <a:pt x="1993247" y="61585"/>
                  </a:lnTo>
                  <a:lnTo>
                    <a:pt x="2024669" y="93151"/>
                  </a:lnTo>
                  <a:lnTo>
                    <a:pt x="2050387" y="129707"/>
                  </a:lnTo>
                  <a:lnTo>
                    <a:pt x="2069668" y="170516"/>
                  </a:lnTo>
                  <a:lnTo>
                    <a:pt x="2081775" y="214839"/>
                  </a:lnTo>
                  <a:lnTo>
                    <a:pt x="2085975" y="261937"/>
                  </a:lnTo>
                  <a:lnTo>
                    <a:pt x="2081775" y="309035"/>
                  </a:lnTo>
                  <a:lnTo>
                    <a:pt x="2069668" y="353358"/>
                  </a:lnTo>
                  <a:lnTo>
                    <a:pt x="2050387" y="394167"/>
                  </a:lnTo>
                  <a:lnTo>
                    <a:pt x="2024669" y="430723"/>
                  </a:lnTo>
                  <a:lnTo>
                    <a:pt x="1993247" y="462289"/>
                  </a:lnTo>
                  <a:lnTo>
                    <a:pt x="1956857" y="488125"/>
                  </a:lnTo>
                  <a:lnTo>
                    <a:pt x="1916233" y="507494"/>
                  </a:lnTo>
                  <a:lnTo>
                    <a:pt x="1872112" y="519656"/>
                  </a:lnTo>
                  <a:lnTo>
                    <a:pt x="1825228" y="523874"/>
                  </a:lnTo>
                  <a:close/>
                </a:path>
                <a:path w="2085975" h="523875">
                  <a:moveTo>
                    <a:pt x="1042987" y="523874"/>
                  </a:moveTo>
                  <a:lnTo>
                    <a:pt x="996103" y="519656"/>
                  </a:lnTo>
                  <a:lnTo>
                    <a:pt x="951981" y="507494"/>
                  </a:lnTo>
                  <a:lnTo>
                    <a:pt x="911358" y="488125"/>
                  </a:lnTo>
                  <a:lnTo>
                    <a:pt x="874968" y="462289"/>
                  </a:lnTo>
                  <a:lnTo>
                    <a:pt x="843546" y="430723"/>
                  </a:lnTo>
                  <a:lnTo>
                    <a:pt x="817827" y="394167"/>
                  </a:lnTo>
                  <a:lnTo>
                    <a:pt x="798547" y="353358"/>
                  </a:lnTo>
                  <a:lnTo>
                    <a:pt x="786439" y="309035"/>
                  </a:lnTo>
                  <a:lnTo>
                    <a:pt x="782240" y="261937"/>
                  </a:lnTo>
                  <a:lnTo>
                    <a:pt x="786439" y="214839"/>
                  </a:lnTo>
                  <a:lnTo>
                    <a:pt x="798547" y="170516"/>
                  </a:lnTo>
                  <a:lnTo>
                    <a:pt x="817827" y="129707"/>
                  </a:lnTo>
                  <a:lnTo>
                    <a:pt x="843546" y="93151"/>
                  </a:lnTo>
                  <a:lnTo>
                    <a:pt x="874968" y="61585"/>
                  </a:lnTo>
                  <a:lnTo>
                    <a:pt x="911358" y="35749"/>
                  </a:lnTo>
                  <a:lnTo>
                    <a:pt x="951981" y="16380"/>
                  </a:lnTo>
                  <a:lnTo>
                    <a:pt x="996103" y="4218"/>
                  </a:lnTo>
                  <a:lnTo>
                    <a:pt x="1042987" y="0"/>
                  </a:lnTo>
                  <a:lnTo>
                    <a:pt x="1089871" y="4218"/>
                  </a:lnTo>
                  <a:lnTo>
                    <a:pt x="1133993" y="16380"/>
                  </a:lnTo>
                  <a:lnTo>
                    <a:pt x="1174616" y="35749"/>
                  </a:lnTo>
                  <a:lnTo>
                    <a:pt x="1211006" y="61585"/>
                  </a:lnTo>
                  <a:lnTo>
                    <a:pt x="1242428" y="93151"/>
                  </a:lnTo>
                  <a:lnTo>
                    <a:pt x="1268147" y="129707"/>
                  </a:lnTo>
                  <a:lnTo>
                    <a:pt x="1287427" y="170516"/>
                  </a:lnTo>
                  <a:lnTo>
                    <a:pt x="1299535" y="214839"/>
                  </a:lnTo>
                  <a:lnTo>
                    <a:pt x="1303734" y="261937"/>
                  </a:lnTo>
                  <a:lnTo>
                    <a:pt x="1299535" y="309035"/>
                  </a:lnTo>
                  <a:lnTo>
                    <a:pt x="1287427" y="353358"/>
                  </a:lnTo>
                  <a:lnTo>
                    <a:pt x="1268147" y="394167"/>
                  </a:lnTo>
                  <a:lnTo>
                    <a:pt x="1242428" y="430723"/>
                  </a:lnTo>
                  <a:lnTo>
                    <a:pt x="1211006" y="462289"/>
                  </a:lnTo>
                  <a:lnTo>
                    <a:pt x="1174616" y="488125"/>
                  </a:lnTo>
                  <a:lnTo>
                    <a:pt x="1133993" y="507494"/>
                  </a:lnTo>
                  <a:lnTo>
                    <a:pt x="1089871" y="519656"/>
                  </a:lnTo>
                  <a:lnTo>
                    <a:pt x="1042987" y="5238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73682" y="0"/>
              <a:ext cx="10705465" cy="10271125"/>
            </a:xfrm>
            <a:custGeom>
              <a:avLst/>
              <a:gdLst/>
              <a:ahLst/>
              <a:cxnLst/>
              <a:rect l="l" t="t" r="r" b="b"/>
              <a:pathLst>
                <a:path w="10705465" h="10271125">
                  <a:moveTo>
                    <a:pt x="10704908" y="10270925"/>
                  </a:moveTo>
                  <a:lnTo>
                    <a:pt x="0" y="10270925"/>
                  </a:lnTo>
                  <a:lnTo>
                    <a:pt x="0" y="0"/>
                  </a:lnTo>
                  <a:lnTo>
                    <a:pt x="10704908" y="0"/>
                  </a:lnTo>
                  <a:lnTo>
                    <a:pt x="10704908" y="10270925"/>
                  </a:lnTo>
                  <a:close/>
                </a:path>
              </a:pathLst>
            </a:custGeom>
            <a:solidFill>
              <a:srgbClr val="583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0322" y="2428783"/>
              <a:ext cx="4427355" cy="591875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891274" y="2389745"/>
              <a:ext cx="6040120" cy="5996940"/>
            </a:xfrm>
            <a:custGeom>
              <a:avLst/>
              <a:gdLst/>
              <a:ahLst/>
              <a:cxnLst/>
              <a:rect l="l" t="t" r="r" b="b"/>
              <a:pathLst>
                <a:path w="6040120" h="5996940">
                  <a:moveTo>
                    <a:pt x="4505439" y="78079"/>
                  </a:moveTo>
                  <a:lnTo>
                    <a:pt x="4427359" y="78079"/>
                  </a:lnTo>
                  <a:lnTo>
                    <a:pt x="4427359" y="5920321"/>
                  </a:lnTo>
                  <a:lnTo>
                    <a:pt x="4505439" y="5920321"/>
                  </a:lnTo>
                  <a:lnTo>
                    <a:pt x="4505439" y="78079"/>
                  </a:lnTo>
                  <a:close/>
                </a:path>
                <a:path w="6040120" h="5996940">
                  <a:moveTo>
                    <a:pt x="4505439" y="0"/>
                  </a:moveTo>
                  <a:lnTo>
                    <a:pt x="0" y="0"/>
                  </a:lnTo>
                  <a:lnTo>
                    <a:pt x="0" y="77470"/>
                  </a:lnTo>
                  <a:lnTo>
                    <a:pt x="0" y="5920740"/>
                  </a:lnTo>
                  <a:lnTo>
                    <a:pt x="0" y="5996940"/>
                  </a:lnTo>
                  <a:lnTo>
                    <a:pt x="4505439" y="5996940"/>
                  </a:lnTo>
                  <a:lnTo>
                    <a:pt x="4505439" y="5920740"/>
                  </a:lnTo>
                  <a:lnTo>
                    <a:pt x="78079" y="5920740"/>
                  </a:lnTo>
                  <a:lnTo>
                    <a:pt x="78079" y="77470"/>
                  </a:lnTo>
                  <a:lnTo>
                    <a:pt x="4505439" y="77470"/>
                  </a:lnTo>
                  <a:lnTo>
                    <a:pt x="4505439" y="0"/>
                  </a:lnTo>
                  <a:close/>
                </a:path>
                <a:path w="6040120" h="5996940">
                  <a:moveTo>
                    <a:pt x="6039561" y="5519509"/>
                  </a:moveTo>
                  <a:lnTo>
                    <a:pt x="6037034" y="5472493"/>
                  </a:lnTo>
                  <a:lnTo>
                    <a:pt x="6029604" y="5426951"/>
                  </a:lnTo>
                  <a:lnTo>
                    <a:pt x="6017565" y="5383136"/>
                  </a:lnTo>
                  <a:lnTo>
                    <a:pt x="6001156" y="5341302"/>
                  </a:lnTo>
                  <a:lnTo>
                    <a:pt x="5980646" y="5301742"/>
                  </a:lnTo>
                  <a:lnTo>
                    <a:pt x="5956312" y="5264683"/>
                  </a:lnTo>
                  <a:lnTo>
                    <a:pt x="5928398" y="5230419"/>
                  </a:lnTo>
                  <a:lnTo>
                    <a:pt x="5897181" y="5199202"/>
                  </a:lnTo>
                  <a:lnTo>
                    <a:pt x="5862904" y="5171287"/>
                  </a:lnTo>
                  <a:lnTo>
                    <a:pt x="5825858" y="5146941"/>
                  </a:lnTo>
                  <a:lnTo>
                    <a:pt x="5786285" y="5126431"/>
                  </a:lnTo>
                  <a:lnTo>
                    <a:pt x="5744464" y="5110035"/>
                  </a:lnTo>
                  <a:lnTo>
                    <a:pt x="5700649" y="5097983"/>
                  </a:lnTo>
                  <a:lnTo>
                    <a:pt x="5655094" y="5090566"/>
                  </a:lnTo>
                  <a:lnTo>
                    <a:pt x="5608078" y="5088039"/>
                  </a:lnTo>
                  <a:lnTo>
                    <a:pt x="5561063" y="5090566"/>
                  </a:lnTo>
                  <a:lnTo>
                    <a:pt x="5515521" y="5097983"/>
                  </a:lnTo>
                  <a:lnTo>
                    <a:pt x="5471693" y="5110035"/>
                  </a:lnTo>
                  <a:lnTo>
                    <a:pt x="5429872" y="5126431"/>
                  </a:lnTo>
                  <a:lnTo>
                    <a:pt x="5390299" y="5146941"/>
                  </a:lnTo>
                  <a:lnTo>
                    <a:pt x="5353253" y="5171287"/>
                  </a:lnTo>
                  <a:lnTo>
                    <a:pt x="5318988" y="5199202"/>
                  </a:lnTo>
                  <a:lnTo>
                    <a:pt x="5287759" y="5230419"/>
                  </a:lnTo>
                  <a:lnTo>
                    <a:pt x="5259857" y="5264683"/>
                  </a:lnTo>
                  <a:lnTo>
                    <a:pt x="5235511" y="5301742"/>
                  </a:lnTo>
                  <a:lnTo>
                    <a:pt x="5215001" y="5341302"/>
                  </a:lnTo>
                  <a:lnTo>
                    <a:pt x="5198592" y="5383136"/>
                  </a:lnTo>
                  <a:lnTo>
                    <a:pt x="5186553" y="5426951"/>
                  </a:lnTo>
                  <a:lnTo>
                    <a:pt x="5179136" y="5472493"/>
                  </a:lnTo>
                  <a:lnTo>
                    <a:pt x="5176596" y="5519509"/>
                  </a:lnTo>
                  <a:lnTo>
                    <a:pt x="5179136" y="5566524"/>
                  </a:lnTo>
                  <a:lnTo>
                    <a:pt x="5186553" y="5612079"/>
                  </a:lnTo>
                  <a:lnTo>
                    <a:pt x="5198592" y="5655894"/>
                  </a:lnTo>
                  <a:lnTo>
                    <a:pt x="5215001" y="5697715"/>
                  </a:lnTo>
                  <a:lnTo>
                    <a:pt x="5235511" y="5737288"/>
                  </a:lnTo>
                  <a:lnTo>
                    <a:pt x="5259857" y="5774334"/>
                  </a:lnTo>
                  <a:lnTo>
                    <a:pt x="5287759" y="5808611"/>
                  </a:lnTo>
                  <a:lnTo>
                    <a:pt x="5318988" y="5839828"/>
                  </a:lnTo>
                  <a:lnTo>
                    <a:pt x="5353253" y="5867743"/>
                  </a:lnTo>
                  <a:lnTo>
                    <a:pt x="5390299" y="5892089"/>
                  </a:lnTo>
                  <a:lnTo>
                    <a:pt x="5429872" y="5912586"/>
                  </a:lnTo>
                  <a:lnTo>
                    <a:pt x="5471693" y="5928995"/>
                  </a:lnTo>
                  <a:lnTo>
                    <a:pt x="5515521" y="5941047"/>
                  </a:lnTo>
                  <a:lnTo>
                    <a:pt x="5561063" y="5948464"/>
                  </a:lnTo>
                  <a:lnTo>
                    <a:pt x="5608078" y="5950991"/>
                  </a:lnTo>
                  <a:lnTo>
                    <a:pt x="5655094" y="5948464"/>
                  </a:lnTo>
                  <a:lnTo>
                    <a:pt x="5700649" y="5941047"/>
                  </a:lnTo>
                  <a:lnTo>
                    <a:pt x="5744464" y="5928995"/>
                  </a:lnTo>
                  <a:lnTo>
                    <a:pt x="5786285" y="5912586"/>
                  </a:lnTo>
                  <a:lnTo>
                    <a:pt x="5825858" y="5892089"/>
                  </a:lnTo>
                  <a:lnTo>
                    <a:pt x="5862904" y="5867743"/>
                  </a:lnTo>
                  <a:lnTo>
                    <a:pt x="5897181" y="5839828"/>
                  </a:lnTo>
                  <a:lnTo>
                    <a:pt x="5928398" y="5808611"/>
                  </a:lnTo>
                  <a:lnTo>
                    <a:pt x="5956312" y="5774334"/>
                  </a:lnTo>
                  <a:lnTo>
                    <a:pt x="5980646" y="5737288"/>
                  </a:lnTo>
                  <a:lnTo>
                    <a:pt x="6001156" y="5697715"/>
                  </a:lnTo>
                  <a:lnTo>
                    <a:pt x="6017565" y="5655894"/>
                  </a:lnTo>
                  <a:lnTo>
                    <a:pt x="6029604" y="5612079"/>
                  </a:lnTo>
                  <a:lnTo>
                    <a:pt x="6037034" y="5566524"/>
                  </a:lnTo>
                  <a:lnTo>
                    <a:pt x="6039561" y="5519509"/>
                  </a:lnTo>
                  <a:close/>
                </a:path>
                <a:path w="6040120" h="5996940">
                  <a:moveTo>
                    <a:pt x="6039561" y="2999206"/>
                  </a:moveTo>
                  <a:lnTo>
                    <a:pt x="6037034" y="2952191"/>
                  </a:lnTo>
                  <a:lnTo>
                    <a:pt x="6029604" y="2906636"/>
                  </a:lnTo>
                  <a:lnTo>
                    <a:pt x="6017565" y="2862821"/>
                  </a:lnTo>
                  <a:lnTo>
                    <a:pt x="6001156" y="2821000"/>
                  </a:lnTo>
                  <a:lnTo>
                    <a:pt x="5980646" y="2781427"/>
                  </a:lnTo>
                  <a:lnTo>
                    <a:pt x="5956312" y="2744381"/>
                  </a:lnTo>
                  <a:lnTo>
                    <a:pt x="5928398" y="2710103"/>
                  </a:lnTo>
                  <a:lnTo>
                    <a:pt x="5897181" y="2678887"/>
                  </a:lnTo>
                  <a:lnTo>
                    <a:pt x="5862904" y="2650972"/>
                  </a:lnTo>
                  <a:lnTo>
                    <a:pt x="5825858" y="2626626"/>
                  </a:lnTo>
                  <a:lnTo>
                    <a:pt x="5786285" y="2606129"/>
                  </a:lnTo>
                  <a:lnTo>
                    <a:pt x="5744464" y="2589720"/>
                  </a:lnTo>
                  <a:lnTo>
                    <a:pt x="5700649" y="2577681"/>
                  </a:lnTo>
                  <a:lnTo>
                    <a:pt x="5655094" y="2570251"/>
                  </a:lnTo>
                  <a:lnTo>
                    <a:pt x="5608078" y="2567724"/>
                  </a:lnTo>
                  <a:lnTo>
                    <a:pt x="5561063" y="2570251"/>
                  </a:lnTo>
                  <a:lnTo>
                    <a:pt x="5515521" y="2577681"/>
                  </a:lnTo>
                  <a:lnTo>
                    <a:pt x="5471693" y="2589720"/>
                  </a:lnTo>
                  <a:lnTo>
                    <a:pt x="5429872" y="2606129"/>
                  </a:lnTo>
                  <a:lnTo>
                    <a:pt x="5390299" y="2626626"/>
                  </a:lnTo>
                  <a:lnTo>
                    <a:pt x="5353253" y="2650972"/>
                  </a:lnTo>
                  <a:lnTo>
                    <a:pt x="5318988" y="2678887"/>
                  </a:lnTo>
                  <a:lnTo>
                    <a:pt x="5287759" y="2710103"/>
                  </a:lnTo>
                  <a:lnTo>
                    <a:pt x="5259857" y="2744381"/>
                  </a:lnTo>
                  <a:lnTo>
                    <a:pt x="5235511" y="2781427"/>
                  </a:lnTo>
                  <a:lnTo>
                    <a:pt x="5215001" y="2821000"/>
                  </a:lnTo>
                  <a:lnTo>
                    <a:pt x="5198592" y="2862821"/>
                  </a:lnTo>
                  <a:lnTo>
                    <a:pt x="5186553" y="2906636"/>
                  </a:lnTo>
                  <a:lnTo>
                    <a:pt x="5179136" y="2952191"/>
                  </a:lnTo>
                  <a:lnTo>
                    <a:pt x="5176596" y="2999194"/>
                  </a:lnTo>
                  <a:lnTo>
                    <a:pt x="5179136" y="3046222"/>
                  </a:lnTo>
                  <a:lnTo>
                    <a:pt x="5186553" y="3091764"/>
                  </a:lnTo>
                  <a:lnTo>
                    <a:pt x="5198592" y="3135579"/>
                  </a:lnTo>
                  <a:lnTo>
                    <a:pt x="5215001" y="3177413"/>
                  </a:lnTo>
                  <a:lnTo>
                    <a:pt x="5235511" y="3216973"/>
                  </a:lnTo>
                  <a:lnTo>
                    <a:pt x="5259857" y="3254032"/>
                  </a:lnTo>
                  <a:lnTo>
                    <a:pt x="5287759" y="3288296"/>
                  </a:lnTo>
                  <a:lnTo>
                    <a:pt x="5318988" y="3319526"/>
                  </a:lnTo>
                  <a:lnTo>
                    <a:pt x="5353253" y="3347428"/>
                  </a:lnTo>
                  <a:lnTo>
                    <a:pt x="5390299" y="3371773"/>
                  </a:lnTo>
                  <a:lnTo>
                    <a:pt x="5429872" y="3392284"/>
                  </a:lnTo>
                  <a:lnTo>
                    <a:pt x="5471693" y="3408692"/>
                  </a:lnTo>
                  <a:lnTo>
                    <a:pt x="5515521" y="3420732"/>
                  </a:lnTo>
                  <a:lnTo>
                    <a:pt x="5561063" y="3428149"/>
                  </a:lnTo>
                  <a:lnTo>
                    <a:pt x="5608078" y="3430689"/>
                  </a:lnTo>
                  <a:lnTo>
                    <a:pt x="5655094" y="3428149"/>
                  </a:lnTo>
                  <a:lnTo>
                    <a:pt x="5700649" y="3420732"/>
                  </a:lnTo>
                  <a:lnTo>
                    <a:pt x="5744464" y="3408692"/>
                  </a:lnTo>
                  <a:lnTo>
                    <a:pt x="5786285" y="3392284"/>
                  </a:lnTo>
                  <a:lnTo>
                    <a:pt x="5825858" y="3371773"/>
                  </a:lnTo>
                  <a:lnTo>
                    <a:pt x="5862904" y="3347428"/>
                  </a:lnTo>
                  <a:lnTo>
                    <a:pt x="5897181" y="3319526"/>
                  </a:lnTo>
                  <a:lnTo>
                    <a:pt x="5928398" y="3288296"/>
                  </a:lnTo>
                  <a:lnTo>
                    <a:pt x="5956312" y="3254032"/>
                  </a:lnTo>
                  <a:lnTo>
                    <a:pt x="5980646" y="3216973"/>
                  </a:lnTo>
                  <a:lnTo>
                    <a:pt x="6001156" y="3177413"/>
                  </a:lnTo>
                  <a:lnTo>
                    <a:pt x="6017565" y="3135579"/>
                  </a:lnTo>
                  <a:lnTo>
                    <a:pt x="6029604" y="3091764"/>
                  </a:lnTo>
                  <a:lnTo>
                    <a:pt x="6037034" y="3046222"/>
                  </a:lnTo>
                  <a:lnTo>
                    <a:pt x="6039561" y="2999206"/>
                  </a:lnTo>
                  <a:close/>
                </a:path>
                <a:path w="6040120" h="5996940">
                  <a:moveTo>
                    <a:pt x="6039561" y="483654"/>
                  </a:moveTo>
                  <a:lnTo>
                    <a:pt x="6037034" y="436638"/>
                  </a:lnTo>
                  <a:lnTo>
                    <a:pt x="6029604" y="391096"/>
                  </a:lnTo>
                  <a:lnTo>
                    <a:pt x="6017565" y="347268"/>
                  </a:lnTo>
                  <a:lnTo>
                    <a:pt x="6001156" y="305447"/>
                  </a:lnTo>
                  <a:lnTo>
                    <a:pt x="5980646" y="265874"/>
                  </a:lnTo>
                  <a:lnTo>
                    <a:pt x="5956312" y="228828"/>
                  </a:lnTo>
                  <a:lnTo>
                    <a:pt x="5928398" y="194564"/>
                  </a:lnTo>
                  <a:lnTo>
                    <a:pt x="5897181" y="163334"/>
                  </a:lnTo>
                  <a:lnTo>
                    <a:pt x="5862904" y="135420"/>
                  </a:lnTo>
                  <a:lnTo>
                    <a:pt x="5825858" y="111086"/>
                  </a:lnTo>
                  <a:lnTo>
                    <a:pt x="5786285" y="90576"/>
                  </a:lnTo>
                  <a:lnTo>
                    <a:pt x="5744464" y="74168"/>
                  </a:lnTo>
                  <a:lnTo>
                    <a:pt x="5700649" y="62128"/>
                  </a:lnTo>
                  <a:lnTo>
                    <a:pt x="5655094" y="54711"/>
                  </a:lnTo>
                  <a:lnTo>
                    <a:pt x="5608078" y="52171"/>
                  </a:lnTo>
                  <a:lnTo>
                    <a:pt x="5561063" y="54711"/>
                  </a:lnTo>
                  <a:lnTo>
                    <a:pt x="5515521" y="62128"/>
                  </a:lnTo>
                  <a:lnTo>
                    <a:pt x="5471693" y="74168"/>
                  </a:lnTo>
                  <a:lnTo>
                    <a:pt x="5429872" y="90576"/>
                  </a:lnTo>
                  <a:lnTo>
                    <a:pt x="5390299" y="111086"/>
                  </a:lnTo>
                  <a:lnTo>
                    <a:pt x="5353253" y="135420"/>
                  </a:lnTo>
                  <a:lnTo>
                    <a:pt x="5318988" y="163334"/>
                  </a:lnTo>
                  <a:lnTo>
                    <a:pt x="5287759" y="194564"/>
                  </a:lnTo>
                  <a:lnTo>
                    <a:pt x="5259857" y="228828"/>
                  </a:lnTo>
                  <a:lnTo>
                    <a:pt x="5235511" y="265874"/>
                  </a:lnTo>
                  <a:lnTo>
                    <a:pt x="5215001" y="305447"/>
                  </a:lnTo>
                  <a:lnTo>
                    <a:pt x="5198592" y="347268"/>
                  </a:lnTo>
                  <a:lnTo>
                    <a:pt x="5186553" y="391096"/>
                  </a:lnTo>
                  <a:lnTo>
                    <a:pt x="5179136" y="436638"/>
                  </a:lnTo>
                  <a:lnTo>
                    <a:pt x="5176596" y="483654"/>
                  </a:lnTo>
                  <a:lnTo>
                    <a:pt x="5179136" y="530669"/>
                  </a:lnTo>
                  <a:lnTo>
                    <a:pt x="5186553" y="576211"/>
                  </a:lnTo>
                  <a:lnTo>
                    <a:pt x="5198592" y="620039"/>
                  </a:lnTo>
                  <a:lnTo>
                    <a:pt x="5215001" y="661860"/>
                  </a:lnTo>
                  <a:lnTo>
                    <a:pt x="5235511" y="701433"/>
                  </a:lnTo>
                  <a:lnTo>
                    <a:pt x="5259857" y="738479"/>
                  </a:lnTo>
                  <a:lnTo>
                    <a:pt x="5287759" y="772744"/>
                  </a:lnTo>
                  <a:lnTo>
                    <a:pt x="5318988" y="803973"/>
                  </a:lnTo>
                  <a:lnTo>
                    <a:pt x="5353253" y="831888"/>
                  </a:lnTo>
                  <a:lnTo>
                    <a:pt x="5390299" y="856221"/>
                  </a:lnTo>
                  <a:lnTo>
                    <a:pt x="5429872" y="876731"/>
                  </a:lnTo>
                  <a:lnTo>
                    <a:pt x="5471693" y="893140"/>
                  </a:lnTo>
                  <a:lnTo>
                    <a:pt x="5515521" y="905179"/>
                  </a:lnTo>
                  <a:lnTo>
                    <a:pt x="5561063" y="912596"/>
                  </a:lnTo>
                  <a:lnTo>
                    <a:pt x="5608091" y="915136"/>
                  </a:lnTo>
                  <a:lnTo>
                    <a:pt x="5655094" y="912596"/>
                  </a:lnTo>
                  <a:lnTo>
                    <a:pt x="5700649" y="905179"/>
                  </a:lnTo>
                  <a:lnTo>
                    <a:pt x="5744464" y="893140"/>
                  </a:lnTo>
                  <a:lnTo>
                    <a:pt x="5786285" y="876731"/>
                  </a:lnTo>
                  <a:lnTo>
                    <a:pt x="5825858" y="856221"/>
                  </a:lnTo>
                  <a:lnTo>
                    <a:pt x="5862904" y="831888"/>
                  </a:lnTo>
                  <a:lnTo>
                    <a:pt x="5897181" y="803973"/>
                  </a:lnTo>
                  <a:lnTo>
                    <a:pt x="5928398" y="772744"/>
                  </a:lnTo>
                  <a:lnTo>
                    <a:pt x="5956312" y="738479"/>
                  </a:lnTo>
                  <a:lnTo>
                    <a:pt x="5980646" y="701433"/>
                  </a:lnTo>
                  <a:lnTo>
                    <a:pt x="6001156" y="661860"/>
                  </a:lnTo>
                  <a:lnTo>
                    <a:pt x="6017565" y="620039"/>
                  </a:lnTo>
                  <a:lnTo>
                    <a:pt x="6029604" y="576211"/>
                  </a:lnTo>
                  <a:lnTo>
                    <a:pt x="6037034" y="530669"/>
                  </a:lnTo>
                  <a:lnTo>
                    <a:pt x="6039561" y="4836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82002" y="2261728"/>
            <a:ext cx="375348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dirty="0">
                <a:latin typeface="Lucida Sans Unicode"/>
                <a:cs typeface="Lucida Sans Unicode"/>
              </a:rPr>
              <a:t>Facilitating</a:t>
            </a:r>
            <a:r>
              <a:rPr sz="2000" spc="120" dirty="0">
                <a:latin typeface="Lucida Sans Unicode"/>
                <a:cs typeface="Lucida Sans Unicode"/>
              </a:rPr>
              <a:t> </a:t>
            </a:r>
            <a:r>
              <a:rPr sz="2000" spc="125" dirty="0">
                <a:latin typeface="Lucida Sans Unicode"/>
                <a:cs typeface="Lucida Sans Unicode"/>
              </a:rPr>
              <a:t>capacity </a:t>
            </a:r>
            <a:r>
              <a:rPr sz="2000" spc="-10" dirty="0">
                <a:latin typeface="Lucida Sans Unicode"/>
                <a:cs typeface="Lucida Sans Unicode"/>
              </a:rPr>
              <a:t>building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82002" y="2922991"/>
            <a:ext cx="4797425" cy="730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95"/>
              </a:spcBef>
            </a:pPr>
            <a:r>
              <a:rPr sz="2000" spc="60" dirty="0">
                <a:latin typeface="Lucida Sans Unicode"/>
                <a:cs typeface="Lucida Sans Unicode"/>
              </a:rPr>
              <a:t>Islamic</a:t>
            </a:r>
            <a:r>
              <a:rPr sz="2000" spc="-95" dirty="0">
                <a:latin typeface="Lucida Sans Unicode"/>
                <a:cs typeface="Lucida Sans Unicode"/>
              </a:rPr>
              <a:t> </a:t>
            </a:r>
            <a:r>
              <a:rPr sz="2000" spc="70" dirty="0">
                <a:latin typeface="Lucida Sans Unicode"/>
                <a:cs typeface="Lucida Sans Unicode"/>
              </a:rPr>
              <a:t>finance</a:t>
            </a:r>
            <a:r>
              <a:rPr sz="2000" spc="-9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is</a:t>
            </a:r>
            <a:r>
              <a:rPr sz="2000" spc="-90" dirty="0">
                <a:latin typeface="Lucida Sans Unicode"/>
                <a:cs typeface="Lucida Sans Unicode"/>
              </a:rPr>
              <a:t> </a:t>
            </a:r>
            <a:r>
              <a:rPr sz="2000" spc="265" dirty="0">
                <a:latin typeface="Lucida Sans Unicode"/>
                <a:cs typeface="Lucida Sans Unicode"/>
              </a:rPr>
              <a:t>a</a:t>
            </a:r>
            <a:r>
              <a:rPr sz="2000" spc="-95" dirty="0">
                <a:latin typeface="Lucida Sans Unicode"/>
                <a:cs typeface="Lucida Sans Unicode"/>
              </a:rPr>
              <a:t> </a:t>
            </a:r>
            <a:r>
              <a:rPr sz="2000" spc="45" dirty="0">
                <a:latin typeface="Lucida Sans Unicode"/>
                <a:cs typeface="Lucida Sans Unicode"/>
              </a:rPr>
              <a:t>complex</a:t>
            </a:r>
            <a:r>
              <a:rPr sz="2000" spc="-95" dirty="0">
                <a:latin typeface="Lucida Sans Unicode"/>
                <a:cs typeface="Lucida Sans Unicode"/>
              </a:rPr>
              <a:t> </a:t>
            </a:r>
            <a:r>
              <a:rPr sz="2000" spc="-10" dirty="0">
                <a:latin typeface="Lucida Sans Unicode"/>
                <a:cs typeface="Lucida Sans Unicode"/>
              </a:rPr>
              <a:t>industry </a:t>
            </a:r>
            <a:r>
              <a:rPr sz="2000" spc="45" dirty="0">
                <a:latin typeface="Lucida Sans Unicode"/>
                <a:cs typeface="Lucida Sans Unicode"/>
              </a:rPr>
              <a:t>undergoing</a:t>
            </a:r>
            <a:r>
              <a:rPr sz="2000" spc="-80" dirty="0">
                <a:latin typeface="Lucida Sans Unicode"/>
                <a:cs typeface="Lucida Sans Unicode"/>
              </a:rPr>
              <a:t> </a:t>
            </a:r>
            <a:r>
              <a:rPr sz="2000" spc="60" dirty="0">
                <a:latin typeface="Lucida Sans Unicode"/>
                <a:cs typeface="Lucida Sans Unicode"/>
              </a:rPr>
              <a:t>rapid</a:t>
            </a:r>
            <a:r>
              <a:rPr sz="2000" spc="-80" dirty="0">
                <a:latin typeface="Lucida Sans Unicode"/>
                <a:cs typeface="Lucida Sans Unicode"/>
              </a:rPr>
              <a:t> </a:t>
            </a:r>
            <a:r>
              <a:rPr sz="2000" spc="55" dirty="0">
                <a:latin typeface="Lucida Sans Unicode"/>
                <a:cs typeface="Lucida Sans Unicode"/>
              </a:rPr>
              <a:t>product</a:t>
            </a:r>
            <a:r>
              <a:rPr sz="2000" spc="-80" dirty="0">
                <a:latin typeface="Lucida Sans Unicode"/>
                <a:cs typeface="Lucida Sans Unicode"/>
              </a:rPr>
              <a:t> </a:t>
            </a:r>
            <a:r>
              <a:rPr sz="2000" spc="-10" dirty="0">
                <a:latin typeface="Lucida Sans Unicode"/>
                <a:cs typeface="Lucida Sans Unicode"/>
              </a:rPr>
              <a:t>innovation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82002" y="3980266"/>
            <a:ext cx="5505450" cy="1435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95"/>
              </a:spcBef>
            </a:pPr>
            <a:r>
              <a:rPr sz="2000" dirty="0">
                <a:latin typeface="Lucida Sans Unicode"/>
                <a:cs typeface="Lucida Sans Unicode"/>
              </a:rPr>
              <a:t>The</a:t>
            </a:r>
            <a:r>
              <a:rPr sz="2000" spc="-35" dirty="0">
                <a:latin typeface="Lucida Sans Unicode"/>
                <a:cs typeface="Lucida Sans Unicode"/>
              </a:rPr>
              <a:t> </a:t>
            </a:r>
            <a:r>
              <a:rPr sz="2000" spc="70" dirty="0">
                <a:latin typeface="Lucida Sans Unicode"/>
                <a:cs typeface="Lucida Sans Unicode"/>
              </a:rPr>
              <a:t>number</a:t>
            </a:r>
            <a:r>
              <a:rPr sz="2000" spc="-30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of</a:t>
            </a:r>
            <a:r>
              <a:rPr sz="2000" spc="-35" dirty="0">
                <a:latin typeface="Lucida Sans Unicode"/>
                <a:cs typeface="Lucida Sans Unicode"/>
              </a:rPr>
              <a:t> </a:t>
            </a:r>
            <a:r>
              <a:rPr sz="2000" spc="70" dirty="0">
                <a:latin typeface="Lucida Sans Unicode"/>
                <a:cs typeface="Lucida Sans Unicode"/>
              </a:rPr>
              <a:t>people</a:t>
            </a:r>
            <a:r>
              <a:rPr sz="2000" spc="-30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familiar</a:t>
            </a:r>
            <a:r>
              <a:rPr sz="2000" spc="-3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with</a:t>
            </a:r>
            <a:r>
              <a:rPr sz="2000" spc="-30" dirty="0">
                <a:latin typeface="Lucida Sans Unicode"/>
                <a:cs typeface="Lucida Sans Unicode"/>
              </a:rPr>
              <a:t> </a:t>
            </a:r>
            <a:r>
              <a:rPr sz="2000" spc="50" dirty="0">
                <a:latin typeface="Lucida Sans Unicode"/>
                <a:cs typeface="Lucida Sans Unicode"/>
              </a:rPr>
              <a:t>Islamic </a:t>
            </a:r>
            <a:r>
              <a:rPr sz="2000" spc="70" dirty="0">
                <a:latin typeface="Lucida Sans Unicode"/>
                <a:cs typeface="Lucida Sans Unicode"/>
              </a:rPr>
              <a:t>finance</a:t>
            </a:r>
            <a:r>
              <a:rPr sz="2000" spc="-90" dirty="0">
                <a:latin typeface="Lucida Sans Unicode"/>
                <a:cs typeface="Lucida Sans Unicode"/>
              </a:rPr>
              <a:t> </a:t>
            </a:r>
            <a:r>
              <a:rPr sz="2000" spc="100" dirty="0">
                <a:latin typeface="Lucida Sans Unicode"/>
                <a:cs typeface="Lucida Sans Unicode"/>
              </a:rPr>
              <a:t>mechanisms</a:t>
            </a:r>
            <a:r>
              <a:rPr sz="2000" spc="-90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is</a:t>
            </a:r>
            <a:r>
              <a:rPr sz="2000" spc="-90" dirty="0">
                <a:latin typeface="Lucida Sans Unicode"/>
                <a:cs typeface="Lucida Sans Unicode"/>
              </a:rPr>
              <a:t> </a:t>
            </a:r>
            <a:r>
              <a:rPr sz="2000" spc="60" dirty="0">
                <a:latin typeface="Lucida Sans Unicode"/>
                <a:cs typeface="Lucida Sans Unicode"/>
              </a:rPr>
              <a:t>very</a:t>
            </a:r>
            <a:r>
              <a:rPr sz="2000" spc="-90" dirty="0">
                <a:latin typeface="Lucida Sans Unicode"/>
                <a:cs typeface="Lucida Sans Unicode"/>
              </a:rPr>
              <a:t> </a:t>
            </a:r>
            <a:r>
              <a:rPr sz="2000" spc="-10" dirty="0">
                <a:latin typeface="Lucida Sans Unicode"/>
                <a:cs typeface="Lucida Sans Unicode"/>
              </a:rPr>
              <a:t>small, </a:t>
            </a:r>
            <a:r>
              <a:rPr sz="2000" dirty="0">
                <a:latin typeface="Lucida Sans Unicode"/>
                <a:cs typeface="Lucida Sans Unicode"/>
              </a:rPr>
              <a:t>highlighting</a:t>
            </a:r>
            <a:r>
              <a:rPr sz="2000" spc="-60" dirty="0">
                <a:latin typeface="Lucida Sans Unicode"/>
                <a:cs typeface="Lucida Sans Unicode"/>
              </a:rPr>
              <a:t> </a:t>
            </a:r>
            <a:r>
              <a:rPr sz="2000" spc="50" dirty="0">
                <a:latin typeface="Lucida Sans Unicode"/>
                <a:cs typeface="Lucida Sans Unicode"/>
              </a:rPr>
              <a:t>the</a:t>
            </a:r>
            <a:r>
              <a:rPr sz="2000" spc="-60" dirty="0">
                <a:latin typeface="Lucida Sans Unicode"/>
                <a:cs typeface="Lucida Sans Unicode"/>
              </a:rPr>
              <a:t> </a:t>
            </a:r>
            <a:r>
              <a:rPr sz="2000" spc="80" dirty="0">
                <a:latin typeface="Lucida Sans Unicode"/>
                <a:cs typeface="Lucida Sans Unicode"/>
              </a:rPr>
              <a:t>importance</a:t>
            </a:r>
            <a:r>
              <a:rPr sz="2000" spc="-5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of</a:t>
            </a:r>
            <a:r>
              <a:rPr sz="2000" spc="-60" dirty="0">
                <a:latin typeface="Lucida Sans Unicode"/>
                <a:cs typeface="Lucida Sans Unicode"/>
              </a:rPr>
              <a:t> </a:t>
            </a:r>
            <a:r>
              <a:rPr sz="2000" spc="-10" dirty="0">
                <a:latin typeface="Lucida Sans Unicode"/>
                <a:cs typeface="Lucida Sans Unicode"/>
              </a:rPr>
              <a:t>building </a:t>
            </a:r>
            <a:r>
              <a:rPr sz="2000" spc="75" dirty="0">
                <a:latin typeface="Lucida Sans Unicode"/>
                <a:cs typeface="Lucida Sans Unicode"/>
              </a:rPr>
              <a:t>technical</a:t>
            </a:r>
            <a:r>
              <a:rPr sz="2000" spc="-90" dirty="0">
                <a:latin typeface="Lucida Sans Unicode"/>
                <a:cs typeface="Lucida Sans Unicode"/>
              </a:rPr>
              <a:t> </a:t>
            </a:r>
            <a:r>
              <a:rPr sz="2000" spc="50" dirty="0">
                <a:latin typeface="Lucida Sans Unicode"/>
                <a:cs typeface="Lucida Sans Unicode"/>
              </a:rPr>
              <a:t>knowledge</a:t>
            </a:r>
            <a:r>
              <a:rPr sz="2000" spc="-90" dirty="0">
                <a:latin typeface="Lucida Sans Unicode"/>
                <a:cs typeface="Lucida Sans Unicode"/>
              </a:rPr>
              <a:t> </a:t>
            </a:r>
            <a:r>
              <a:rPr sz="2000" spc="135" dirty="0">
                <a:latin typeface="Lucida Sans Unicode"/>
                <a:cs typeface="Lucida Sans Unicode"/>
              </a:rPr>
              <a:t>and</a:t>
            </a:r>
            <a:r>
              <a:rPr sz="2000" spc="-90" dirty="0">
                <a:latin typeface="Lucida Sans Unicode"/>
                <a:cs typeface="Lucida Sans Unicode"/>
              </a:rPr>
              <a:t> </a:t>
            </a:r>
            <a:r>
              <a:rPr sz="2000" spc="-10" dirty="0">
                <a:latin typeface="Lucida Sans Unicode"/>
                <a:cs typeface="Lucida Sans Unicode"/>
              </a:rPr>
              <a:t>skills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2002" y="5742391"/>
            <a:ext cx="5603240" cy="3549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95"/>
              </a:spcBef>
            </a:pPr>
            <a:r>
              <a:rPr sz="2000" spc="50" dirty="0">
                <a:latin typeface="Lucida Sans Unicode"/>
                <a:cs typeface="Lucida Sans Unicode"/>
              </a:rPr>
              <a:t>Collaboration</a:t>
            </a:r>
            <a:r>
              <a:rPr sz="2000" spc="-80" dirty="0">
                <a:latin typeface="Lucida Sans Unicode"/>
                <a:cs typeface="Lucida Sans Unicode"/>
              </a:rPr>
              <a:t> </a:t>
            </a:r>
            <a:r>
              <a:rPr sz="2000" spc="135" dirty="0">
                <a:latin typeface="Lucida Sans Unicode"/>
                <a:cs typeface="Lucida Sans Unicode"/>
              </a:rPr>
              <a:t>and</a:t>
            </a:r>
            <a:r>
              <a:rPr sz="2000" spc="-80" dirty="0">
                <a:latin typeface="Lucida Sans Unicode"/>
                <a:cs typeface="Lucida Sans Unicode"/>
              </a:rPr>
              <a:t> </a:t>
            </a:r>
            <a:r>
              <a:rPr sz="2000" spc="75" dirty="0">
                <a:latin typeface="Lucida Sans Unicode"/>
                <a:cs typeface="Lucida Sans Unicode"/>
              </a:rPr>
              <a:t>exchanges</a:t>
            </a:r>
            <a:r>
              <a:rPr sz="2000" spc="-80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with</a:t>
            </a:r>
            <a:r>
              <a:rPr sz="2000" spc="-75" dirty="0">
                <a:latin typeface="Lucida Sans Unicode"/>
                <a:cs typeface="Lucida Sans Unicode"/>
              </a:rPr>
              <a:t> </a:t>
            </a:r>
            <a:r>
              <a:rPr sz="2000" spc="55" dirty="0">
                <a:latin typeface="Lucida Sans Unicode"/>
                <a:cs typeface="Lucida Sans Unicode"/>
              </a:rPr>
              <a:t>leading </a:t>
            </a:r>
            <a:r>
              <a:rPr sz="2000" dirty="0">
                <a:latin typeface="Lucida Sans Unicode"/>
                <a:cs typeface="Lucida Sans Unicode"/>
              </a:rPr>
              <a:t>countries</a:t>
            </a:r>
            <a:r>
              <a:rPr sz="2000" spc="-20" dirty="0">
                <a:latin typeface="Lucida Sans Unicode"/>
                <a:cs typeface="Lucida Sans Unicode"/>
              </a:rPr>
              <a:t> </a:t>
            </a:r>
            <a:r>
              <a:rPr sz="2000" spc="75" dirty="0">
                <a:latin typeface="Lucida Sans Unicode"/>
                <a:cs typeface="Lucida Sans Unicode"/>
              </a:rPr>
              <a:t>such</a:t>
            </a:r>
            <a:r>
              <a:rPr sz="2000" spc="-20" dirty="0">
                <a:latin typeface="Lucida Sans Unicode"/>
                <a:cs typeface="Lucida Sans Unicode"/>
              </a:rPr>
              <a:t> </a:t>
            </a:r>
            <a:r>
              <a:rPr sz="2000" spc="145" dirty="0">
                <a:latin typeface="Lucida Sans Unicode"/>
                <a:cs typeface="Lucida Sans Unicode"/>
              </a:rPr>
              <a:t>as</a:t>
            </a:r>
            <a:r>
              <a:rPr sz="2000" spc="-15" dirty="0">
                <a:latin typeface="Lucida Sans Unicode"/>
                <a:cs typeface="Lucida Sans Unicode"/>
              </a:rPr>
              <a:t> </a:t>
            </a:r>
            <a:r>
              <a:rPr sz="2000" spc="90" dirty="0">
                <a:latin typeface="Lucida Sans Unicode"/>
                <a:cs typeface="Lucida Sans Unicode"/>
              </a:rPr>
              <a:t>Malaysia</a:t>
            </a:r>
            <a:r>
              <a:rPr sz="2000" spc="-20" dirty="0">
                <a:latin typeface="Lucida Sans Unicode"/>
                <a:cs typeface="Lucida Sans Unicode"/>
              </a:rPr>
              <a:t> </a:t>
            </a:r>
            <a:r>
              <a:rPr sz="2000" spc="60" dirty="0">
                <a:latin typeface="Lucida Sans Unicode"/>
                <a:cs typeface="Lucida Sans Unicode"/>
              </a:rPr>
              <a:t>could</a:t>
            </a:r>
            <a:r>
              <a:rPr sz="2000" spc="-20" dirty="0">
                <a:latin typeface="Lucida Sans Unicode"/>
                <a:cs typeface="Lucida Sans Unicode"/>
              </a:rPr>
              <a:t> </a:t>
            </a:r>
            <a:r>
              <a:rPr sz="2000" spc="85" dirty="0">
                <a:latin typeface="Lucida Sans Unicode"/>
                <a:cs typeface="Lucida Sans Unicode"/>
              </a:rPr>
              <a:t>be </a:t>
            </a:r>
            <a:r>
              <a:rPr sz="2000" spc="50" dirty="0">
                <a:latin typeface="Lucida Sans Unicode"/>
                <a:cs typeface="Lucida Sans Unicode"/>
              </a:rPr>
              <a:t>beneficial</a:t>
            </a:r>
            <a:r>
              <a:rPr sz="2000" spc="3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to</a:t>
            </a:r>
            <a:r>
              <a:rPr sz="2000" spc="3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help</a:t>
            </a:r>
            <a:r>
              <a:rPr sz="2000" spc="3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countries</a:t>
            </a:r>
            <a:r>
              <a:rPr sz="2000" spc="3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trying</a:t>
            </a:r>
            <a:r>
              <a:rPr sz="2000" spc="35" dirty="0">
                <a:latin typeface="Lucida Sans Unicode"/>
                <a:cs typeface="Lucida Sans Unicode"/>
              </a:rPr>
              <a:t> </a:t>
            </a:r>
            <a:r>
              <a:rPr sz="2000" spc="-25" dirty="0">
                <a:latin typeface="Lucida Sans Unicode"/>
                <a:cs typeface="Lucida Sans Unicode"/>
              </a:rPr>
              <a:t>to </a:t>
            </a:r>
            <a:r>
              <a:rPr sz="2000" spc="70" dirty="0">
                <a:latin typeface="Lucida Sans Unicode"/>
                <a:cs typeface="Lucida Sans Unicode"/>
              </a:rPr>
              <a:t>develop</a:t>
            </a:r>
            <a:r>
              <a:rPr sz="2000" spc="-70" dirty="0">
                <a:latin typeface="Lucida Sans Unicode"/>
                <a:cs typeface="Lucida Sans Unicode"/>
              </a:rPr>
              <a:t> </a:t>
            </a:r>
            <a:r>
              <a:rPr sz="2000" spc="60" dirty="0">
                <a:latin typeface="Lucida Sans Unicode"/>
                <a:cs typeface="Lucida Sans Unicode"/>
              </a:rPr>
              <a:t>Islamic</a:t>
            </a:r>
            <a:r>
              <a:rPr sz="2000" spc="-70" dirty="0">
                <a:latin typeface="Lucida Sans Unicode"/>
                <a:cs typeface="Lucida Sans Unicode"/>
              </a:rPr>
              <a:t> </a:t>
            </a:r>
            <a:r>
              <a:rPr sz="2000" spc="70" dirty="0">
                <a:latin typeface="Lucida Sans Unicode"/>
                <a:cs typeface="Lucida Sans Unicode"/>
              </a:rPr>
              <a:t>finance</a:t>
            </a:r>
            <a:r>
              <a:rPr sz="2000" spc="-6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build</a:t>
            </a:r>
            <a:r>
              <a:rPr sz="2000" spc="-70" dirty="0">
                <a:latin typeface="Lucida Sans Unicode"/>
                <a:cs typeface="Lucida Sans Unicode"/>
              </a:rPr>
              <a:t> </a:t>
            </a:r>
            <a:r>
              <a:rPr sz="2000" spc="125" dirty="0">
                <a:latin typeface="Lucida Sans Unicode"/>
                <a:cs typeface="Lucida Sans Unicode"/>
              </a:rPr>
              <a:t>capacity</a:t>
            </a:r>
            <a:r>
              <a:rPr sz="2000" spc="-65" dirty="0">
                <a:latin typeface="Lucida Sans Unicode"/>
                <a:cs typeface="Lucida Sans Unicode"/>
              </a:rPr>
              <a:t> </a:t>
            </a:r>
            <a:r>
              <a:rPr sz="2000" spc="-20" dirty="0">
                <a:latin typeface="Lucida Sans Unicode"/>
                <a:cs typeface="Lucida Sans Unicode"/>
              </a:rPr>
              <a:t>with </a:t>
            </a:r>
            <a:r>
              <a:rPr sz="2000" spc="55" dirty="0">
                <a:latin typeface="Lucida Sans Unicode"/>
                <a:cs typeface="Lucida Sans Unicode"/>
              </a:rPr>
              <a:t>best</a:t>
            </a:r>
            <a:r>
              <a:rPr sz="2000" spc="-85" dirty="0">
                <a:latin typeface="Lucida Sans Unicode"/>
                <a:cs typeface="Lucida Sans Unicode"/>
              </a:rPr>
              <a:t> </a:t>
            </a:r>
            <a:r>
              <a:rPr sz="2000" spc="80" dirty="0">
                <a:latin typeface="Lucida Sans Unicode"/>
                <a:cs typeface="Lucida Sans Unicode"/>
              </a:rPr>
              <a:t>practices</a:t>
            </a:r>
            <a:r>
              <a:rPr sz="2000" spc="-85" dirty="0">
                <a:latin typeface="Lucida Sans Unicode"/>
                <a:cs typeface="Lucida Sans Unicode"/>
              </a:rPr>
              <a:t> </a:t>
            </a:r>
            <a:r>
              <a:rPr sz="2000" spc="135" dirty="0">
                <a:latin typeface="Lucida Sans Unicode"/>
                <a:cs typeface="Lucida Sans Unicode"/>
              </a:rPr>
              <a:t>and</a:t>
            </a:r>
            <a:r>
              <a:rPr sz="2000" spc="-85" dirty="0">
                <a:latin typeface="Lucida Sans Unicode"/>
                <a:cs typeface="Lucida Sans Unicode"/>
              </a:rPr>
              <a:t> </a:t>
            </a:r>
            <a:r>
              <a:rPr sz="2000" spc="40" dirty="0">
                <a:latin typeface="Lucida Sans Unicode"/>
                <a:cs typeface="Lucida Sans Unicode"/>
              </a:rPr>
              <a:t>standards.</a:t>
            </a:r>
            <a:endParaRPr sz="2000">
              <a:latin typeface="Lucida Sans Unicode"/>
              <a:cs typeface="Lucida Sans Unicode"/>
            </a:endParaRPr>
          </a:p>
          <a:p>
            <a:pPr marL="12700" marR="5080">
              <a:lnSpc>
                <a:spcPct val="115599"/>
              </a:lnSpc>
            </a:pPr>
            <a:r>
              <a:rPr sz="2000" spc="50" dirty="0">
                <a:latin typeface="Lucida Sans Unicode"/>
                <a:cs typeface="Lucida Sans Unicode"/>
              </a:rPr>
              <a:t>Collaboration</a:t>
            </a:r>
            <a:r>
              <a:rPr sz="2000" spc="-80" dirty="0">
                <a:latin typeface="Lucida Sans Unicode"/>
                <a:cs typeface="Lucida Sans Unicode"/>
              </a:rPr>
              <a:t> </a:t>
            </a:r>
            <a:r>
              <a:rPr sz="2000" spc="135" dirty="0">
                <a:latin typeface="Lucida Sans Unicode"/>
                <a:cs typeface="Lucida Sans Unicode"/>
              </a:rPr>
              <a:t>and</a:t>
            </a:r>
            <a:r>
              <a:rPr sz="2000" spc="-80" dirty="0">
                <a:latin typeface="Lucida Sans Unicode"/>
                <a:cs typeface="Lucida Sans Unicode"/>
              </a:rPr>
              <a:t> </a:t>
            </a:r>
            <a:r>
              <a:rPr sz="2000" spc="75" dirty="0">
                <a:latin typeface="Lucida Sans Unicode"/>
                <a:cs typeface="Lucida Sans Unicode"/>
              </a:rPr>
              <a:t>exchanges</a:t>
            </a:r>
            <a:r>
              <a:rPr sz="2000" spc="-80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with</a:t>
            </a:r>
            <a:r>
              <a:rPr sz="2000" spc="-75" dirty="0">
                <a:latin typeface="Lucida Sans Unicode"/>
                <a:cs typeface="Lucida Sans Unicode"/>
              </a:rPr>
              <a:t> </a:t>
            </a:r>
            <a:r>
              <a:rPr sz="2000" spc="55" dirty="0">
                <a:latin typeface="Lucida Sans Unicode"/>
                <a:cs typeface="Lucida Sans Unicode"/>
              </a:rPr>
              <a:t>leading </a:t>
            </a:r>
            <a:r>
              <a:rPr sz="2000" dirty="0">
                <a:latin typeface="Lucida Sans Unicode"/>
                <a:cs typeface="Lucida Sans Unicode"/>
              </a:rPr>
              <a:t>countries</a:t>
            </a:r>
            <a:r>
              <a:rPr sz="2000" spc="-20" dirty="0">
                <a:latin typeface="Lucida Sans Unicode"/>
                <a:cs typeface="Lucida Sans Unicode"/>
              </a:rPr>
              <a:t> </a:t>
            </a:r>
            <a:r>
              <a:rPr sz="2000" spc="75" dirty="0">
                <a:latin typeface="Lucida Sans Unicode"/>
                <a:cs typeface="Lucida Sans Unicode"/>
              </a:rPr>
              <a:t>such</a:t>
            </a:r>
            <a:r>
              <a:rPr sz="2000" spc="-20" dirty="0">
                <a:latin typeface="Lucida Sans Unicode"/>
                <a:cs typeface="Lucida Sans Unicode"/>
              </a:rPr>
              <a:t> </a:t>
            </a:r>
            <a:r>
              <a:rPr sz="2000" spc="145" dirty="0">
                <a:latin typeface="Lucida Sans Unicode"/>
                <a:cs typeface="Lucida Sans Unicode"/>
              </a:rPr>
              <a:t>as</a:t>
            </a:r>
            <a:r>
              <a:rPr sz="2000" spc="-15" dirty="0">
                <a:latin typeface="Lucida Sans Unicode"/>
                <a:cs typeface="Lucida Sans Unicode"/>
              </a:rPr>
              <a:t> </a:t>
            </a:r>
            <a:r>
              <a:rPr sz="2000" spc="90" dirty="0">
                <a:latin typeface="Lucida Sans Unicode"/>
                <a:cs typeface="Lucida Sans Unicode"/>
              </a:rPr>
              <a:t>Malaysia</a:t>
            </a:r>
            <a:r>
              <a:rPr sz="2000" spc="-20" dirty="0">
                <a:latin typeface="Lucida Sans Unicode"/>
                <a:cs typeface="Lucida Sans Unicode"/>
              </a:rPr>
              <a:t> </a:t>
            </a:r>
            <a:r>
              <a:rPr sz="2000" spc="60" dirty="0">
                <a:latin typeface="Lucida Sans Unicode"/>
                <a:cs typeface="Lucida Sans Unicode"/>
              </a:rPr>
              <a:t>could</a:t>
            </a:r>
            <a:r>
              <a:rPr sz="2000" spc="-20" dirty="0">
                <a:latin typeface="Lucida Sans Unicode"/>
                <a:cs typeface="Lucida Sans Unicode"/>
              </a:rPr>
              <a:t> </a:t>
            </a:r>
            <a:r>
              <a:rPr sz="2000" spc="85" dirty="0">
                <a:latin typeface="Lucida Sans Unicode"/>
                <a:cs typeface="Lucida Sans Unicode"/>
              </a:rPr>
              <a:t>be </a:t>
            </a:r>
            <a:r>
              <a:rPr sz="2000" spc="50" dirty="0">
                <a:latin typeface="Lucida Sans Unicode"/>
                <a:cs typeface="Lucida Sans Unicode"/>
              </a:rPr>
              <a:t>beneficial</a:t>
            </a:r>
            <a:r>
              <a:rPr sz="2000" spc="3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to</a:t>
            </a:r>
            <a:r>
              <a:rPr sz="2000" spc="3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help</a:t>
            </a:r>
            <a:r>
              <a:rPr sz="2000" spc="3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countries</a:t>
            </a:r>
            <a:r>
              <a:rPr sz="2000" spc="3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trying</a:t>
            </a:r>
            <a:r>
              <a:rPr sz="2000" spc="35" dirty="0">
                <a:latin typeface="Lucida Sans Unicode"/>
                <a:cs typeface="Lucida Sans Unicode"/>
              </a:rPr>
              <a:t> </a:t>
            </a:r>
            <a:r>
              <a:rPr sz="2000" spc="-25" dirty="0">
                <a:latin typeface="Lucida Sans Unicode"/>
                <a:cs typeface="Lucida Sans Unicode"/>
              </a:rPr>
              <a:t>to </a:t>
            </a:r>
            <a:r>
              <a:rPr sz="2000" spc="70" dirty="0">
                <a:latin typeface="Lucida Sans Unicode"/>
                <a:cs typeface="Lucida Sans Unicode"/>
              </a:rPr>
              <a:t>develop</a:t>
            </a:r>
            <a:r>
              <a:rPr sz="2000" spc="-70" dirty="0">
                <a:latin typeface="Lucida Sans Unicode"/>
                <a:cs typeface="Lucida Sans Unicode"/>
              </a:rPr>
              <a:t> </a:t>
            </a:r>
            <a:r>
              <a:rPr sz="2000" spc="60" dirty="0">
                <a:latin typeface="Lucida Sans Unicode"/>
                <a:cs typeface="Lucida Sans Unicode"/>
              </a:rPr>
              <a:t>Islamic</a:t>
            </a:r>
            <a:r>
              <a:rPr sz="2000" spc="-70" dirty="0">
                <a:latin typeface="Lucida Sans Unicode"/>
                <a:cs typeface="Lucida Sans Unicode"/>
              </a:rPr>
              <a:t> </a:t>
            </a:r>
            <a:r>
              <a:rPr sz="2000" spc="70" dirty="0">
                <a:latin typeface="Lucida Sans Unicode"/>
                <a:cs typeface="Lucida Sans Unicode"/>
              </a:rPr>
              <a:t>finance</a:t>
            </a:r>
            <a:r>
              <a:rPr sz="2000" spc="-65" dirty="0">
                <a:latin typeface="Lucida Sans Unicode"/>
                <a:cs typeface="Lucida Sans Unicode"/>
              </a:rPr>
              <a:t> </a:t>
            </a:r>
            <a:r>
              <a:rPr sz="2000" dirty="0">
                <a:latin typeface="Lucida Sans Unicode"/>
                <a:cs typeface="Lucida Sans Unicode"/>
              </a:rPr>
              <a:t>build</a:t>
            </a:r>
            <a:r>
              <a:rPr sz="2000" spc="-70" dirty="0">
                <a:latin typeface="Lucida Sans Unicode"/>
                <a:cs typeface="Lucida Sans Unicode"/>
              </a:rPr>
              <a:t> </a:t>
            </a:r>
            <a:r>
              <a:rPr sz="2000" spc="125" dirty="0">
                <a:latin typeface="Lucida Sans Unicode"/>
                <a:cs typeface="Lucida Sans Unicode"/>
              </a:rPr>
              <a:t>capacity</a:t>
            </a:r>
            <a:r>
              <a:rPr sz="2000" spc="-65" dirty="0">
                <a:latin typeface="Lucida Sans Unicode"/>
                <a:cs typeface="Lucida Sans Unicode"/>
              </a:rPr>
              <a:t> </a:t>
            </a:r>
            <a:r>
              <a:rPr sz="2000" spc="-20" dirty="0">
                <a:latin typeface="Lucida Sans Unicode"/>
                <a:cs typeface="Lucida Sans Unicode"/>
              </a:rPr>
              <a:t>with </a:t>
            </a:r>
            <a:r>
              <a:rPr sz="2000" spc="55" dirty="0">
                <a:latin typeface="Lucida Sans Unicode"/>
                <a:cs typeface="Lucida Sans Unicode"/>
              </a:rPr>
              <a:t>best</a:t>
            </a:r>
            <a:r>
              <a:rPr sz="2000" spc="-85" dirty="0">
                <a:latin typeface="Lucida Sans Unicode"/>
                <a:cs typeface="Lucida Sans Unicode"/>
              </a:rPr>
              <a:t> </a:t>
            </a:r>
            <a:r>
              <a:rPr sz="2000" spc="80" dirty="0">
                <a:latin typeface="Lucida Sans Unicode"/>
                <a:cs typeface="Lucida Sans Unicode"/>
              </a:rPr>
              <a:t>practices</a:t>
            </a:r>
            <a:r>
              <a:rPr sz="2000" spc="-85" dirty="0">
                <a:latin typeface="Lucida Sans Unicode"/>
                <a:cs typeface="Lucida Sans Unicode"/>
              </a:rPr>
              <a:t> </a:t>
            </a:r>
            <a:r>
              <a:rPr sz="2000" spc="135" dirty="0">
                <a:latin typeface="Lucida Sans Unicode"/>
                <a:cs typeface="Lucida Sans Unicode"/>
              </a:rPr>
              <a:t>and</a:t>
            </a:r>
            <a:r>
              <a:rPr sz="2000" spc="-85" dirty="0">
                <a:latin typeface="Lucida Sans Unicode"/>
                <a:cs typeface="Lucida Sans Unicode"/>
              </a:rPr>
              <a:t> </a:t>
            </a:r>
            <a:r>
              <a:rPr sz="2000" spc="70" dirty="0">
                <a:latin typeface="Lucida Sans Unicode"/>
                <a:cs typeface="Lucida Sans Unicode"/>
              </a:rPr>
              <a:t>standards</a:t>
            </a:r>
            <a:endParaRPr sz="2000" dirty="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232347" y="2293294"/>
            <a:ext cx="4681855" cy="1473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Working</a:t>
            </a:r>
            <a:r>
              <a:rPr sz="205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closely</a:t>
            </a:r>
            <a:r>
              <a:rPr sz="205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with</a:t>
            </a:r>
            <a:r>
              <a:rPr sz="205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IFSB</a:t>
            </a:r>
            <a:r>
              <a:rPr sz="205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205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develop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prudential</a:t>
            </a:r>
            <a:r>
              <a:rPr sz="205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standards</a:t>
            </a:r>
            <a:r>
              <a:rPr sz="205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necessary</a:t>
            </a:r>
            <a:r>
              <a:rPr sz="205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for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050" spc="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financial</a:t>
            </a:r>
            <a:r>
              <a:rPr sz="205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soundness</a:t>
            </a:r>
            <a:r>
              <a:rPr sz="2050" spc="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205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Islamic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financial</a:t>
            </a:r>
            <a:r>
              <a:rPr sz="2050" spc="2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institutions</a:t>
            </a:r>
            <a:endParaRPr sz="205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165790" y="4162393"/>
            <a:ext cx="4857750" cy="2559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sz="205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205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facilitate</a:t>
            </a:r>
            <a:r>
              <a:rPr sz="205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monetary</a:t>
            </a:r>
            <a:r>
              <a:rPr sz="2050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policy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transmission</a:t>
            </a:r>
            <a:r>
              <a:rPr sz="205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205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Islamic</a:t>
            </a:r>
            <a:r>
              <a:rPr sz="205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Banking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environment</a:t>
            </a:r>
            <a:r>
              <a:rPr sz="2050" spc="1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African</a:t>
            </a:r>
            <a:r>
              <a:rPr sz="2050" spc="1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Centrak</a:t>
            </a:r>
            <a:r>
              <a:rPr sz="2050" spc="2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Banks </a:t>
            </a:r>
            <a:r>
              <a:rPr sz="205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could</a:t>
            </a:r>
            <a:r>
              <a:rPr sz="205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help</a:t>
            </a:r>
            <a:r>
              <a:rPr sz="205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205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develop</a:t>
            </a:r>
            <a:r>
              <a:rPr sz="205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24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205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Shari’ah- </a:t>
            </a:r>
            <a:r>
              <a:rPr sz="205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compliant</a:t>
            </a:r>
            <a:r>
              <a:rPr sz="205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140" dirty="0">
                <a:solidFill>
                  <a:srgbClr val="FFFFFF"/>
                </a:solidFill>
                <a:latin typeface="Lucida Sans Unicode"/>
                <a:cs typeface="Lucida Sans Unicode"/>
              </a:rPr>
              <a:t>(i)</a:t>
            </a:r>
            <a:r>
              <a:rPr sz="205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interbank</a:t>
            </a:r>
            <a:r>
              <a:rPr sz="205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market,</a:t>
            </a:r>
            <a:r>
              <a:rPr sz="205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(ii)</a:t>
            </a:r>
            <a:r>
              <a:rPr sz="205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195" dirty="0">
                <a:solidFill>
                  <a:srgbClr val="FFFFFF"/>
                </a:solidFill>
                <a:latin typeface="Lucida Sans Unicode"/>
                <a:cs typeface="Lucida Sans Unicode"/>
              </a:rPr>
              <a:t>a </a:t>
            </a:r>
            <a:r>
              <a:rPr sz="2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liquidity</a:t>
            </a:r>
            <a:r>
              <a:rPr sz="205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120" dirty="0">
                <a:solidFill>
                  <a:srgbClr val="FFFFFF"/>
                </a:solidFill>
                <a:latin typeface="Lucida Sans Unicode"/>
                <a:cs typeface="Lucida Sans Unicode"/>
              </a:rPr>
              <a:t>management</a:t>
            </a:r>
            <a:r>
              <a:rPr sz="205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facility/center, </a:t>
            </a:r>
            <a:r>
              <a:rPr sz="2050" spc="12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 (iii) </a:t>
            </a:r>
            <a:r>
              <a:rPr sz="2050" spc="24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 repo </a:t>
            </a:r>
            <a:r>
              <a:rPr sz="2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market.</a:t>
            </a:r>
            <a:endParaRPr sz="205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232347" y="7262376"/>
            <a:ext cx="4298950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0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This</a:t>
            </a:r>
            <a:r>
              <a:rPr sz="20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will</a:t>
            </a:r>
            <a:r>
              <a:rPr sz="20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also</a:t>
            </a:r>
            <a:r>
              <a:rPr sz="20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help</a:t>
            </a:r>
            <a:r>
              <a:rPr sz="20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20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liquidity </a:t>
            </a:r>
            <a:r>
              <a:rPr sz="2000" spc="114" dirty="0">
                <a:solidFill>
                  <a:srgbClr val="FFFFFF"/>
                </a:solidFill>
                <a:latin typeface="Lucida Sans Unicode"/>
                <a:cs typeface="Lucida Sans Unicode"/>
              </a:rPr>
              <a:t>management</a:t>
            </a:r>
            <a:r>
              <a:rPr sz="20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Lucida Sans Unicode"/>
                <a:cs typeface="Lucida Sans Unicode"/>
              </a:rPr>
              <a:t>among</a:t>
            </a:r>
            <a:r>
              <a:rPr sz="20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Islamic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Banks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Lucida Sans Unicode"/>
                <a:cs typeface="Lucida Sans Unicode"/>
              </a:rPr>
              <a:t>as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most</a:t>
            </a:r>
            <a:r>
              <a:rPr sz="20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Islamic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banks</a:t>
            </a:r>
            <a:r>
              <a:rPr sz="20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hold </a:t>
            </a:r>
            <a:r>
              <a:rPr sz="2000" dirty="0">
                <a:solidFill>
                  <a:srgbClr val="FFFFFF"/>
                </a:solidFill>
                <a:latin typeface="Lucida Sans Unicode"/>
                <a:cs typeface="Lucida Sans Unicode"/>
              </a:rPr>
              <a:t>excess</a:t>
            </a:r>
            <a:r>
              <a:rPr sz="20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liquidity</a:t>
            </a:r>
            <a:endParaRPr sz="20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6992" y="2873399"/>
            <a:ext cx="747395" cy="3694429"/>
          </a:xfrm>
          <a:custGeom>
            <a:avLst/>
            <a:gdLst/>
            <a:ahLst/>
            <a:cxnLst/>
            <a:rect l="l" t="t" r="r" b="b"/>
            <a:pathLst>
              <a:path w="747394" h="3694429">
                <a:moveTo>
                  <a:pt x="747064" y="3320554"/>
                </a:moveTo>
                <a:lnTo>
                  <a:pt x="744143" y="3273704"/>
                </a:lnTo>
                <a:lnTo>
                  <a:pt x="735647" y="3228581"/>
                </a:lnTo>
                <a:lnTo>
                  <a:pt x="721918" y="3185553"/>
                </a:lnTo>
                <a:lnTo>
                  <a:pt x="703287" y="3144964"/>
                </a:lnTo>
                <a:lnTo>
                  <a:pt x="680135" y="3107156"/>
                </a:lnTo>
                <a:lnTo>
                  <a:pt x="652792" y="3072485"/>
                </a:lnTo>
                <a:lnTo>
                  <a:pt x="621601" y="3041294"/>
                </a:lnTo>
                <a:lnTo>
                  <a:pt x="586930" y="3013951"/>
                </a:lnTo>
                <a:lnTo>
                  <a:pt x="549122" y="2990799"/>
                </a:lnTo>
                <a:lnTo>
                  <a:pt x="508533" y="2972168"/>
                </a:lnTo>
                <a:lnTo>
                  <a:pt x="465505" y="2958439"/>
                </a:lnTo>
                <a:lnTo>
                  <a:pt x="420382" y="2949943"/>
                </a:lnTo>
                <a:lnTo>
                  <a:pt x="373532" y="2947035"/>
                </a:lnTo>
                <a:lnTo>
                  <a:pt x="326682" y="2949943"/>
                </a:lnTo>
                <a:lnTo>
                  <a:pt x="281559" y="2958439"/>
                </a:lnTo>
                <a:lnTo>
                  <a:pt x="238531" y="2972168"/>
                </a:lnTo>
                <a:lnTo>
                  <a:pt x="197929" y="2990799"/>
                </a:lnTo>
                <a:lnTo>
                  <a:pt x="160134" y="3013951"/>
                </a:lnTo>
                <a:lnTo>
                  <a:pt x="125463" y="3041294"/>
                </a:lnTo>
                <a:lnTo>
                  <a:pt x="94272" y="3072485"/>
                </a:lnTo>
                <a:lnTo>
                  <a:pt x="66929" y="3107156"/>
                </a:lnTo>
                <a:lnTo>
                  <a:pt x="43776" y="3144964"/>
                </a:lnTo>
                <a:lnTo>
                  <a:pt x="25146" y="3185553"/>
                </a:lnTo>
                <a:lnTo>
                  <a:pt x="11417" y="3228581"/>
                </a:lnTo>
                <a:lnTo>
                  <a:pt x="2921" y="3273704"/>
                </a:lnTo>
                <a:lnTo>
                  <a:pt x="0" y="3320554"/>
                </a:lnTo>
                <a:lnTo>
                  <a:pt x="2921" y="3367405"/>
                </a:lnTo>
                <a:lnTo>
                  <a:pt x="11417" y="3412528"/>
                </a:lnTo>
                <a:lnTo>
                  <a:pt x="25146" y="3455555"/>
                </a:lnTo>
                <a:lnTo>
                  <a:pt x="43776" y="3496157"/>
                </a:lnTo>
                <a:lnTo>
                  <a:pt x="66929" y="3533965"/>
                </a:lnTo>
                <a:lnTo>
                  <a:pt x="94272" y="3568623"/>
                </a:lnTo>
                <a:lnTo>
                  <a:pt x="125463" y="3599815"/>
                </a:lnTo>
                <a:lnTo>
                  <a:pt x="160134" y="3627158"/>
                </a:lnTo>
                <a:lnTo>
                  <a:pt x="197929" y="3650323"/>
                </a:lnTo>
                <a:lnTo>
                  <a:pt x="238531" y="3668941"/>
                </a:lnTo>
                <a:lnTo>
                  <a:pt x="281559" y="3682669"/>
                </a:lnTo>
                <a:lnTo>
                  <a:pt x="326682" y="3691166"/>
                </a:lnTo>
                <a:lnTo>
                  <a:pt x="373545" y="3694087"/>
                </a:lnTo>
                <a:lnTo>
                  <a:pt x="420382" y="3691166"/>
                </a:lnTo>
                <a:lnTo>
                  <a:pt x="465505" y="3682669"/>
                </a:lnTo>
                <a:lnTo>
                  <a:pt x="508533" y="3668941"/>
                </a:lnTo>
                <a:lnTo>
                  <a:pt x="549122" y="3650323"/>
                </a:lnTo>
                <a:lnTo>
                  <a:pt x="586930" y="3627158"/>
                </a:lnTo>
                <a:lnTo>
                  <a:pt x="621601" y="3599815"/>
                </a:lnTo>
                <a:lnTo>
                  <a:pt x="652792" y="3568623"/>
                </a:lnTo>
                <a:lnTo>
                  <a:pt x="680135" y="3533965"/>
                </a:lnTo>
                <a:lnTo>
                  <a:pt x="703287" y="3496157"/>
                </a:lnTo>
                <a:lnTo>
                  <a:pt x="721918" y="3455555"/>
                </a:lnTo>
                <a:lnTo>
                  <a:pt x="735647" y="3412528"/>
                </a:lnTo>
                <a:lnTo>
                  <a:pt x="744143" y="3367405"/>
                </a:lnTo>
                <a:lnTo>
                  <a:pt x="747064" y="3320554"/>
                </a:lnTo>
                <a:close/>
              </a:path>
              <a:path w="747394" h="3694429">
                <a:moveTo>
                  <a:pt x="747064" y="1579740"/>
                </a:moveTo>
                <a:lnTo>
                  <a:pt x="744143" y="1532890"/>
                </a:lnTo>
                <a:lnTo>
                  <a:pt x="735647" y="1487766"/>
                </a:lnTo>
                <a:lnTo>
                  <a:pt x="721918" y="1444739"/>
                </a:lnTo>
                <a:lnTo>
                  <a:pt x="703287" y="1404150"/>
                </a:lnTo>
                <a:lnTo>
                  <a:pt x="680135" y="1366342"/>
                </a:lnTo>
                <a:lnTo>
                  <a:pt x="652792" y="1331671"/>
                </a:lnTo>
                <a:lnTo>
                  <a:pt x="621601" y="1300480"/>
                </a:lnTo>
                <a:lnTo>
                  <a:pt x="586930" y="1273136"/>
                </a:lnTo>
                <a:lnTo>
                  <a:pt x="549122" y="1249984"/>
                </a:lnTo>
                <a:lnTo>
                  <a:pt x="508533" y="1231353"/>
                </a:lnTo>
                <a:lnTo>
                  <a:pt x="465505" y="1217625"/>
                </a:lnTo>
                <a:lnTo>
                  <a:pt x="420382" y="1209128"/>
                </a:lnTo>
                <a:lnTo>
                  <a:pt x="373532" y="1206220"/>
                </a:lnTo>
                <a:lnTo>
                  <a:pt x="326682" y="1209128"/>
                </a:lnTo>
                <a:lnTo>
                  <a:pt x="281559" y="1217625"/>
                </a:lnTo>
                <a:lnTo>
                  <a:pt x="238531" y="1231353"/>
                </a:lnTo>
                <a:lnTo>
                  <a:pt x="197929" y="1249984"/>
                </a:lnTo>
                <a:lnTo>
                  <a:pt x="160134" y="1273136"/>
                </a:lnTo>
                <a:lnTo>
                  <a:pt x="125463" y="1300480"/>
                </a:lnTo>
                <a:lnTo>
                  <a:pt x="94272" y="1331671"/>
                </a:lnTo>
                <a:lnTo>
                  <a:pt x="66929" y="1366342"/>
                </a:lnTo>
                <a:lnTo>
                  <a:pt x="43776" y="1404150"/>
                </a:lnTo>
                <a:lnTo>
                  <a:pt x="25146" y="1444739"/>
                </a:lnTo>
                <a:lnTo>
                  <a:pt x="11417" y="1487766"/>
                </a:lnTo>
                <a:lnTo>
                  <a:pt x="2921" y="1532890"/>
                </a:lnTo>
                <a:lnTo>
                  <a:pt x="0" y="1579740"/>
                </a:lnTo>
                <a:lnTo>
                  <a:pt x="2921" y="1626603"/>
                </a:lnTo>
                <a:lnTo>
                  <a:pt x="11417" y="1671713"/>
                </a:lnTo>
                <a:lnTo>
                  <a:pt x="25146" y="1714741"/>
                </a:lnTo>
                <a:lnTo>
                  <a:pt x="43776" y="1755343"/>
                </a:lnTo>
                <a:lnTo>
                  <a:pt x="66929" y="1793151"/>
                </a:lnTo>
                <a:lnTo>
                  <a:pt x="94272" y="1827822"/>
                </a:lnTo>
                <a:lnTo>
                  <a:pt x="125463" y="1859000"/>
                </a:lnTo>
                <a:lnTo>
                  <a:pt x="160134" y="1886343"/>
                </a:lnTo>
                <a:lnTo>
                  <a:pt x="197929" y="1909508"/>
                </a:lnTo>
                <a:lnTo>
                  <a:pt x="238531" y="1928126"/>
                </a:lnTo>
                <a:lnTo>
                  <a:pt x="281559" y="1941855"/>
                </a:lnTo>
                <a:lnTo>
                  <a:pt x="326682" y="1950364"/>
                </a:lnTo>
                <a:lnTo>
                  <a:pt x="373532" y="1953272"/>
                </a:lnTo>
                <a:lnTo>
                  <a:pt x="420382" y="1950364"/>
                </a:lnTo>
                <a:lnTo>
                  <a:pt x="465505" y="1941855"/>
                </a:lnTo>
                <a:lnTo>
                  <a:pt x="508533" y="1928126"/>
                </a:lnTo>
                <a:lnTo>
                  <a:pt x="549122" y="1909508"/>
                </a:lnTo>
                <a:lnTo>
                  <a:pt x="586930" y="1886343"/>
                </a:lnTo>
                <a:lnTo>
                  <a:pt x="621601" y="1859000"/>
                </a:lnTo>
                <a:lnTo>
                  <a:pt x="652792" y="1827822"/>
                </a:lnTo>
                <a:lnTo>
                  <a:pt x="680135" y="1793151"/>
                </a:lnTo>
                <a:lnTo>
                  <a:pt x="703287" y="1755343"/>
                </a:lnTo>
                <a:lnTo>
                  <a:pt x="721918" y="1714741"/>
                </a:lnTo>
                <a:lnTo>
                  <a:pt x="735647" y="1671713"/>
                </a:lnTo>
                <a:lnTo>
                  <a:pt x="744143" y="1626603"/>
                </a:lnTo>
                <a:lnTo>
                  <a:pt x="747064" y="1579740"/>
                </a:lnTo>
                <a:close/>
              </a:path>
              <a:path w="747394" h="3694429">
                <a:moveTo>
                  <a:pt x="747064" y="373519"/>
                </a:moveTo>
                <a:lnTo>
                  <a:pt x="744143" y="326669"/>
                </a:lnTo>
                <a:lnTo>
                  <a:pt x="735647" y="281559"/>
                </a:lnTo>
                <a:lnTo>
                  <a:pt x="721918" y="238518"/>
                </a:lnTo>
                <a:lnTo>
                  <a:pt x="703287" y="197929"/>
                </a:lnTo>
                <a:lnTo>
                  <a:pt x="680135" y="160121"/>
                </a:lnTo>
                <a:lnTo>
                  <a:pt x="652792" y="125450"/>
                </a:lnTo>
                <a:lnTo>
                  <a:pt x="621601" y="94272"/>
                </a:lnTo>
                <a:lnTo>
                  <a:pt x="586930" y="66916"/>
                </a:lnTo>
                <a:lnTo>
                  <a:pt x="549122" y="43764"/>
                </a:lnTo>
                <a:lnTo>
                  <a:pt x="508533" y="25146"/>
                </a:lnTo>
                <a:lnTo>
                  <a:pt x="465505" y="11404"/>
                </a:lnTo>
                <a:lnTo>
                  <a:pt x="420382" y="2908"/>
                </a:lnTo>
                <a:lnTo>
                  <a:pt x="373532" y="0"/>
                </a:lnTo>
                <a:lnTo>
                  <a:pt x="326682" y="2908"/>
                </a:lnTo>
                <a:lnTo>
                  <a:pt x="281559" y="11404"/>
                </a:lnTo>
                <a:lnTo>
                  <a:pt x="238531" y="25146"/>
                </a:lnTo>
                <a:lnTo>
                  <a:pt x="197929" y="43764"/>
                </a:lnTo>
                <a:lnTo>
                  <a:pt x="160134" y="66916"/>
                </a:lnTo>
                <a:lnTo>
                  <a:pt x="125463" y="94272"/>
                </a:lnTo>
                <a:lnTo>
                  <a:pt x="94272" y="125450"/>
                </a:lnTo>
                <a:lnTo>
                  <a:pt x="66929" y="160121"/>
                </a:lnTo>
                <a:lnTo>
                  <a:pt x="43776" y="197929"/>
                </a:lnTo>
                <a:lnTo>
                  <a:pt x="25146" y="238518"/>
                </a:lnTo>
                <a:lnTo>
                  <a:pt x="11417" y="281559"/>
                </a:lnTo>
                <a:lnTo>
                  <a:pt x="2921" y="326669"/>
                </a:lnTo>
                <a:lnTo>
                  <a:pt x="0" y="373519"/>
                </a:lnTo>
                <a:lnTo>
                  <a:pt x="2921" y="420382"/>
                </a:lnTo>
                <a:lnTo>
                  <a:pt x="11417" y="465493"/>
                </a:lnTo>
                <a:lnTo>
                  <a:pt x="25146" y="508533"/>
                </a:lnTo>
                <a:lnTo>
                  <a:pt x="43776" y="549122"/>
                </a:lnTo>
                <a:lnTo>
                  <a:pt x="66929" y="586930"/>
                </a:lnTo>
                <a:lnTo>
                  <a:pt x="94272" y="621601"/>
                </a:lnTo>
                <a:lnTo>
                  <a:pt x="125463" y="652780"/>
                </a:lnTo>
                <a:lnTo>
                  <a:pt x="160134" y="680123"/>
                </a:lnTo>
                <a:lnTo>
                  <a:pt x="197929" y="703287"/>
                </a:lnTo>
                <a:lnTo>
                  <a:pt x="238531" y="721906"/>
                </a:lnTo>
                <a:lnTo>
                  <a:pt x="281559" y="735647"/>
                </a:lnTo>
                <a:lnTo>
                  <a:pt x="326682" y="744143"/>
                </a:lnTo>
                <a:lnTo>
                  <a:pt x="373532" y="747052"/>
                </a:lnTo>
                <a:lnTo>
                  <a:pt x="420382" y="744143"/>
                </a:lnTo>
                <a:lnTo>
                  <a:pt x="465505" y="735647"/>
                </a:lnTo>
                <a:lnTo>
                  <a:pt x="508533" y="721906"/>
                </a:lnTo>
                <a:lnTo>
                  <a:pt x="549122" y="703287"/>
                </a:lnTo>
                <a:lnTo>
                  <a:pt x="586930" y="680123"/>
                </a:lnTo>
                <a:lnTo>
                  <a:pt x="621601" y="652780"/>
                </a:lnTo>
                <a:lnTo>
                  <a:pt x="652792" y="621601"/>
                </a:lnTo>
                <a:lnTo>
                  <a:pt x="680135" y="586930"/>
                </a:lnTo>
                <a:lnTo>
                  <a:pt x="703287" y="549122"/>
                </a:lnTo>
                <a:lnTo>
                  <a:pt x="721918" y="508533"/>
                </a:lnTo>
                <a:lnTo>
                  <a:pt x="735647" y="465493"/>
                </a:lnTo>
                <a:lnTo>
                  <a:pt x="744143" y="420382"/>
                </a:lnTo>
                <a:lnTo>
                  <a:pt x="747064" y="373519"/>
                </a:lnTo>
                <a:close/>
              </a:path>
            </a:pathLst>
          </a:custGeom>
          <a:solidFill>
            <a:srgbClr val="583C8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9771" y="1978339"/>
            <a:ext cx="2620010" cy="0"/>
          </a:xfrm>
          <a:custGeom>
            <a:avLst/>
            <a:gdLst/>
            <a:ahLst/>
            <a:cxnLst/>
            <a:rect l="l" t="t" r="r" b="b"/>
            <a:pathLst>
              <a:path w="2620010">
                <a:moveTo>
                  <a:pt x="0" y="0"/>
                </a:moveTo>
                <a:lnTo>
                  <a:pt x="2619483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476" y="1626639"/>
            <a:ext cx="18275935" cy="8660765"/>
            <a:chOff x="12476" y="1626639"/>
            <a:chExt cx="18275935" cy="8660765"/>
          </a:xfrm>
        </p:grpSpPr>
        <p:sp>
          <p:nvSpPr>
            <p:cNvPr id="4" name="object 4"/>
            <p:cNvSpPr/>
            <p:nvPr/>
          </p:nvSpPr>
          <p:spPr>
            <a:xfrm>
              <a:off x="12476" y="5143528"/>
              <a:ext cx="18275935" cy="5143500"/>
            </a:xfrm>
            <a:custGeom>
              <a:avLst/>
              <a:gdLst/>
              <a:ahLst/>
              <a:cxnLst/>
              <a:rect l="l" t="t" r="r" b="b"/>
              <a:pathLst>
                <a:path w="18275935" h="5143500">
                  <a:moveTo>
                    <a:pt x="18275497" y="0"/>
                  </a:moveTo>
                  <a:lnTo>
                    <a:pt x="18275497" y="5143471"/>
                  </a:lnTo>
                  <a:lnTo>
                    <a:pt x="0" y="5143471"/>
                  </a:lnTo>
                  <a:lnTo>
                    <a:pt x="0" y="0"/>
                  </a:lnTo>
                  <a:lnTo>
                    <a:pt x="18275497" y="0"/>
                  </a:lnTo>
                  <a:close/>
                </a:path>
              </a:pathLst>
            </a:custGeom>
            <a:solidFill>
              <a:srgbClr val="583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93359" y="1673232"/>
              <a:ext cx="5283611" cy="713054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046766" y="1626639"/>
              <a:ext cx="5375275" cy="7225665"/>
            </a:xfrm>
            <a:custGeom>
              <a:avLst/>
              <a:gdLst/>
              <a:ahLst/>
              <a:cxnLst/>
              <a:rect l="l" t="t" r="r" b="b"/>
              <a:pathLst>
                <a:path w="5375275" h="7225665">
                  <a:moveTo>
                    <a:pt x="4800912" y="7225596"/>
                  </a:moveTo>
                  <a:lnTo>
                    <a:pt x="574022" y="7225596"/>
                  </a:lnTo>
                  <a:lnTo>
                    <a:pt x="526859" y="7223678"/>
                  </a:lnTo>
                  <a:lnTo>
                    <a:pt x="480959" y="7218078"/>
                  </a:lnTo>
                  <a:lnTo>
                    <a:pt x="436140" y="7208902"/>
                  </a:lnTo>
                  <a:lnTo>
                    <a:pt x="392660" y="7196313"/>
                  </a:lnTo>
                  <a:lnTo>
                    <a:pt x="350668" y="7180459"/>
                  </a:lnTo>
                  <a:lnTo>
                    <a:pt x="310311" y="7161488"/>
                  </a:lnTo>
                  <a:lnTo>
                    <a:pt x="271737" y="7139548"/>
                  </a:lnTo>
                  <a:lnTo>
                    <a:pt x="235095" y="7114787"/>
                  </a:lnTo>
                  <a:lnTo>
                    <a:pt x="200533" y="7087354"/>
                  </a:lnTo>
                  <a:lnTo>
                    <a:pt x="168199" y="7057396"/>
                  </a:lnTo>
                  <a:lnTo>
                    <a:pt x="138241" y="7025062"/>
                  </a:lnTo>
                  <a:lnTo>
                    <a:pt x="110808" y="6990500"/>
                  </a:lnTo>
                  <a:lnTo>
                    <a:pt x="86047" y="6953858"/>
                  </a:lnTo>
                  <a:lnTo>
                    <a:pt x="64107" y="6915285"/>
                  </a:lnTo>
                  <a:lnTo>
                    <a:pt x="45136" y="6874928"/>
                  </a:lnTo>
                  <a:lnTo>
                    <a:pt x="29282" y="6832935"/>
                  </a:lnTo>
                  <a:lnTo>
                    <a:pt x="16693" y="6789455"/>
                  </a:lnTo>
                  <a:lnTo>
                    <a:pt x="7518" y="6744636"/>
                  </a:lnTo>
                  <a:lnTo>
                    <a:pt x="1953" y="6699029"/>
                  </a:lnTo>
                  <a:lnTo>
                    <a:pt x="0" y="6651574"/>
                  </a:lnTo>
                  <a:lnTo>
                    <a:pt x="75" y="574021"/>
                  </a:lnTo>
                  <a:lnTo>
                    <a:pt x="1904" y="528567"/>
                  </a:lnTo>
                  <a:lnTo>
                    <a:pt x="7518" y="482318"/>
                  </a:lnTo>
                  <a:lnTo>
                    <a:pt x="16693" y="437285"/>
                  </a:lnTo>
                  <a:lnTo>
                    <a:pt x="29282" y="393615"/>
                  </a:lnTo>
                  <a:lnTo>
                    <a:pt x="45136" y="351454"/>
                  </a:lnTo>
                  <a:lnTo>
                    <a:pt x="64107" y="310950"/>
                  </a:lnTo>
                  <a:lnTo>
                    <a:pt x="86047" y="272249"/>
                  </a:lnTo>
                  <a:lnTo>
                    <a:pt x="110808" y="235498"/>
                  </a:lnTo>
                  <a:lnTo>
                    <a:pt x="138241" y="200843"/>
                  </a:lnTo>
                  <a:lnTo>
                    <a:pt x="168199" y="168432"/>
                  </a:lnTo>
                  <a:lnTo>
                    <a:pt x="200533" y="138411"/>
                  </a:lnTo>
                  <a:lnTo>
                    <a:pt x="235095" y="110927"/>
                  </a:lnTo>
                  <a:lnTo>
                    <a:pt x="271737" y="86127"/>
                  </a:lnTo>
                  <a:lnTo>
                    <a:pt x="310417" y="64107"/>
                  </a:lnTo>
                  <a:lnTo>
                    <a:pt x="350745" y="45136"/>
                  </a:lnTo>
                  <a:lnTo>
                    <a:pt x="392712" y="29282"/>
                  </a:lnTo>
                  <a:lnTo>
                    <a:pt x="436171" y="16693"/>
                  </a:lnTo>
                  <a:lnTo>
                    <a:pt x="480975" y="7517"/>
                  </a:lnTo>
                  <a:lnTo>
                    <a:pt x="526975" y="1903"/>
                  </a:lnTo>
                  <a:lnTo>
                    <a:pt x="574015" y="0"/>
                  </a:lnTo>
                  <a:lnTo>
                    <a:pt x="4800918" y="0"/>
                  </a:lnTo>
                  <a:lnTo>
                    <a:pt x="4847966" y="1904"/>
                  </a:lnTo>
                  <a:lnTo>
                    <a:pt x="4893983" y="7519"/>
                  </a:lnTo>
                  <a:lnTo>
                    <a:pt x="4938815" y="16699"/>
                  </a:lnTo>
                  <a:lnTo>
                    <a:pt x="4982312" y="29297"/>
                  </a:lnTo>
                  <a:lnTo>
                    <a:pt x="5024327" y="45165"/>
                  </a:lnTo>
                  <a:lnTo>
                    <a:pt x="5064711" y="64157"/>
                  </a:lnTo>
                  <a:lnTo>
                    <a:pt x="5103315" y="86127"/>
                  </a:lnTo>
                  <a:lnTo>
                    <a:pt x="5113758" y="93184"/>
                  </a:lnTo>
                  <a:lnTo>
                    <a:pt x="574022" y="93184"/>
                  </a:lnTo>
                  <a:lnTo>
                    <a:pt x="525010" y="95677"/>
                  </a:lnTo>
                  <a:lnTo>
                    <a:pt x="477378" y="102991"/>
                  </a:lnTo>
                  <a:lnTo>
                    <a:pt x="431374" y="114880"/>
                  </a:lnTo>
                  <a:lnTo>
                    <a:pt x="387243" y="131099"/>
                  </a:lnTo>
                  <a:lnTo>
                    <a:pt x="345231" y="151403"/>
                  </a:lnTo>
                  <a:lnTo>
                    <a:pt x="305582" y="175544"/>
                  </a:lnTo>
                  <a:lnTo>
                    <a:pt x="268544" y="203279"/>
                  </a:lnTo>
                  <a:lnTo>
                    <a:pt x="234361" y="234360"/>
                  </a:lnTo>
                  <a:lnTo>
                    <a:pt x="203279" y="268543"/>
                  </a:lnTo>
                  <a:lnTo>
                    <a:pt x="175545" y="305582"/>
                  </a:lnTo>
                  <a:lnTo>
                    <a:pt x="151403" y="345230"/>
                  </a:lnTo>
                  <a:lnTo>
                    <a:pt x="131100" y="387243"/>
                  </a:lnTo>
                  <a:lnTo>
                    <a:pt x="114881" y="431374"/>
                  </a:lnTo>
                  <a:lnTo>
                    <a:pt x="102991" y="477378"/>
                  </a:lnTo>
                  <a:lnTo>
                    <a:pt x="95678" y="525009"/>
                  </a:lnTo>
                  <a:lnTo>
                    <a:pt x="93185" y="574021"/>
                  </a:lnTo>
                  <a:lnTo>
                    <a:pt x="93279" y="6651574"/>
                  </a:lnTo>
                  <a:lnTo>
                    <a:pt x="95678" y="6699029"/>
                  </a:lnTo>
                  <a:lnTo>
                    <a:pt x="102991" y="6746888"/>
                  </a:lnTo>
                  <a:lnTo>
                    <a:pt x="114881" y="6793049"/>
                  </a:lnTo>
                  <a:lnTo>
                    <a:pt x="131100" y="6837274"/>
                  </a:lnTo>
                  <a:lnTo>
                    <a:pt x="151403" y="6879326"/>
                  </a:lnTo>
                  <a:lnTo>
                    <a:pt x="175545" y="6918968"/>
                  </a:lnTo>
                  <a:lnTo>
                    <a:pt x="203279" y="6955961"/>
                  </a:lnTo>
                  <a:lnTo>
                    <a:pt x="234361" y="6990069"/>
                  </a:lnTo>
                  <a:lnTo>
                    <a:pt x="268544" y="7021054"/>
                  </a:lnTo>
                  <a:lnTo>
                    <a:pt x="305582" y="7048677"/>
                  </a:lnTo>
                  <a:lnTo>
                    <a:pt x="345231" y="7072703"/>
                  </a:lnTo>
                  <a:lnTo>
                    <a:pt x="387243" y="7092893"/>
                  </a:lnTo>
                  <a:lnTo>
                    <a:pt x="431374" y="7109010"/>
                  </a:lnTo>
                  <a:lnTo>
                    <a:pt x="477378" y="7120816"/>
                  </a:lnTo>
                  <a:lnTo>
                    <a:pt x="525010" y="7128074"/>
                  </a:lnTo>
                  <a:lnTo>
                    <a:pt x="574022" y="7130546"/>
                  </a:lnTo>
                  <a:lnTo>
                    <a:pt x="5116151" y="7130546"/>
                  </a:lnTo>
                  <a:lnTo>
                    <a:pt x="5103641" y="7139023"/>
                  </a:lnTo>
                  <a:lnTo>
                    <a:pt x="5064975" y="7161085"/>
                  </a:lnTo>
                  <a:lnTo>
                    <a:pt x="5024528" y="7180168"/>
                  </a:lnTo>
                  <a:lnTo>
                    <a:pt x="4982452" y="7196119"/>
                  </a:lnTo>
                  <a:lnTo>
                    <a:pt x="4938900" y="7208789"/>
                  </a:lnTo>
                  <a:lnTo>
                    <a:pt x="4894024" y="7218025"/>
                  </a:lnTo>
                  <a:lnTo>
                    <a:pt x="4847978" y="7223678"/>
                  </a:lnTo>
                  <a:lnTo>
                    <a:pt x="4800912" y="7225596"/>
                  </a:lnTo>
                  <a:close/>
                </a:path>
                <a:path w="5375275" h="7225665">
                  <a:moveTo>
                    <a:pt x="5116151" y="7130546"/>
                  </a:moveTo>
                  <a:lnTo>
                    <a:pt x="4800912" y="7130546"/>
                  </a:lnTo>
                  <a:lnTo>
                    <a:pt x="4850231" y="7128053"/>
                  </a:lnTo>
                  <a:lnTo>
                    <a:pt x="4898090" y="7120739"/>
                  </a:lnTo>
                  <a:lnTo>
                    <a:pt x="4944251" y="7108850"/>
                  </a:lnTo>
                  <a:lnTo>
                    <a:pt x="4988476" y="7092631"/>
                  </a:lnTo>
                  <a:lnTo>
                    <a:pt x="5030528" y="7072328"/>
                  </a:lnTo>
                  <a:lnTo>
                    <a:pt x="5070170" y="7048186"/>
                  </a:lnTo>
                  <a:lnTo>
                    <a:pt x="5107164" y="7020452"/>
                  </a:lnTo>
                  <a:lnTo>
                    <a:pt x="5141342" y="6989292"/>
                  </a:lnTo>
                  <a:lnTo>
                    <a:pt x="5172256" y="6955187"/>
                  </a:lnTo>
                  <a:lnTo>
                    <a:pt x="5199880" y="6918149"/>
                  </a:lnTo>
                  <a:lnTo>
                    <a:pt x="5223906" y="6878501"/>
                  </a:lnTo>
                  <a:lnTo>
                    <a:pt x="5244096" y="6836488"/>
                  </a:lnTo>
                  <a:lnTo>
                    <a:pt x="5260213" y="6792357"/>
                  </a:lnTo>
                  <a:lnTo>
                    <a:pt x="5272019" y="6746353"/>
                  </a:lnTo>
                  <a:lnTo>
                    <a:pt x="5279282" y="6698626"/>
                  </a:lnTo>
                  <a:lnTo>
                    <a:pt x="5281655" y="6651574"/>
                  </a:lnTo>
                  <a:lnTo>
                    <a:pt x="5281749" y="574021"/>
                  </a:lnTo>
                  <a:lnTo>
                    <a:pt x="5279256" y="524702"/>
                  </a:lnTo>
                  <a:lnTo>
                    <a:pt x="5271942" y="476843"/>
                  </a:lnTo>
                  <a:lnTo>
                    <a:pt x="5260053" y="430682"/>
                  </a:lnTo>
                  <a:lnTo>
                    <a:pt x="5243834" y="386456"/>
                  </a:lnTo>
                  <a:lnTo>
                    <a:pt x="5223531" y="344404"/>
                  </a:lnTo>
                  <a:lnTo>
                    <a:pt x="5199389" y="304763"/>
                  </a:lnTo>
                  <a:lnTo>
                    <a:pt x="5171654" y="267769"/>
                  </a:lnTo>
                  <a:lnTo>
                    <a:pt x="5140573" y="233661"/>
                  </a:lnTo>
                  <a:lnTo>
                    <a:pt x="5106390" y="202677"/>
                  </a:lnTo>
                  <a:lnTo>
                    <a:pt x="5069351" y="175053"/>
                  </a:lnTo>
                  <a:lnTo>
                    <a:pt x="5029703" y="151027"/>
                  </a:lnTo>
                  <a:lnTo>
                    <a:pt x="4987690" y="130837"/>
                  </a:lnTo>
                  <a:lnTo>
                    <a:pt x="4943559" y="114720"/>
                  </a:lnTo>
                  <a:lnTo>
                    <a:pt x="4897555" y="102914"/>
                  </a:lnTo>
                  <a:lnTo>
                    <a:pt x="4849924" y="95656"/>
                  </a:lnTo>
                  <a:lnTo>
                    <a:pt x="4800912" y="93184"/>
                  </a:lnTo>
                  <a:lnTo>
                    <a:pt x="5113758" y="93184"/>
                  </a:lnTo>
                  <a:lnTo>
                    <a:pt x="5174400" y="138241"/>
                  </a:lnTo>
                  <a:lnTo>
                    <a:pt x="5206734" y="168199"/>
                  </a:lnTo>
                  <a:lnTo>
                    <a:pt x="5236692" y="200533"/>
                  </a:lnTo>
                  <a:lnTo>
                    <a:pt x="5264126" y="235095"/>
                  </a:lnTo>
                  <a:lnTo>
                    <a:pt x="5288886" y="271737"/>
                  </a:lnTo>
                  <a:lnTo>
                    <a:pt x="5310827" y="310310"/>
                  </a:lnTo>
                  <a:lnTo>
                    <a:pt x="5329798" y="350668"/>
                  </a:lnTo>
                  <a:lnTo>
                    <a:pt x="5345652" y="392660"/>
                  </a:lnTo>
                  <a:lnTo>
                    <a:pt x="5358241" y="436140"/>
                  </a:lnTo>
                  <a:lnTo>
                    <a:pt x="5367416" y="480959"/>
                  </a:lnTo>
                  <a:lnTo>
                    <a:pt x="5373030" y="526969"/>
                  </a:lnTo>
                  <a:lnTo>
                    <a:pt x="5374935" y="574021"/>
                  </a:lnTo>
                  <a:lnTo>
                    <a:pt x="5374869" y="6651574"/>
                  </a:lnTo>
                  <a:lnTo>
                    <a:pt x="5373283" y="6696776"/>
                  </a:lnTo>
                  <a:lnTo>
                    <a:pt x="5367869" y="6742824"/>
                  </a:lnTo>
                  <a:lnTo>
                    <a:pt x="5358847" y="6787704"/>
                  </a:lnTo>
                  <a:lnTo>
                    <a:pt x="5346367" y="6831265"/>
                  </a:lnTo>
                  <a:lnTo>
                    <a:pt x="5330584" y="6873355"/>
                  </a:lnTo>
                  <a:lnTo>
                    <a:pt x="5311648" y="6913823"/>
                  </a:lnTo>
                  <a:lnTo>
                    <a:pt x="5289713" y="6952520"/>
                  </a:lnTo>
                  <a:lnTo>
                    <a:pt x="5264869" y="6989370"/>
                  </a:lnTo>
                  <a:lnTo>
                    <a:pt x="5237453" y="7023991"/>
                  </a:lnTo>
                  <a:lnTo>
                    <a:pt x="5207433" y="7056464"/>
                  </a:lnTo>
                  <a:lnTo>
                    <a:pt x="5175023" y="7086561"/>
                  </a:lnTo>
                  <a:lnTo>
                    <a:pt x="5140375" y="7114131"/>
                  </a:lnTo>
                  <a:lnTo>
                    <a:pt x="5116151" y="71305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7400"/>
              </a:lnSpc>
              <a:spcBef>
                <a:spcPts val="90"/>
              </a:spcBef>
            </a:pPr>
            <a:r>
              <a:rPr sz="3600" spc="-40" dirty="0">
                <a:solidFill>
                  <a:srgbClr val="000000"/>
                </a:solidFill>
                <a:latin typeface="Tahoma"/>
                <a:cs typeface="Tahoma"/>
              </a:rPr>
              <a:t>THE</a:t>
            </a:r>
            <a:r>
              <a:rPr sz="3600" spc="-14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600" spc="-130" dirty="0">
                <a:solidFill>
                  <a:srgbClr val="000000"/>
                </a:solidFill>
                <a:latin typeface="Tahoma"/>
                <a:cs typeface="Tahoma"/>
              </a:rPr>
              <a:t>ROLE</a:t>
            </a:r>
            <a:r>
              <a:rPr sz="3600" spc="-14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600" dirty="0">
                <a:solidFill>
                  <a:srgbClr val="000000"/>
                </a:solidFill>
                <a:latin typeface="Tahoma"/>
                <a:cs typeface="Tahoma"/>
              </a:rPr>
              <a:t>OF</a:t>
            </a:r>
            <a:r>
              <a:rPr sz="3600" spc="-14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600" spc="-70" dirty="0">
                <a:solidFill>
                  <a:srgbClr val="000000"/>
                </a:solidFill>
                <a:latin typeface="Tahoma"/>
                <a:cs typeface="Tahoma"/>
              </a:rPr>
              <a:t>CENTRAL </a:t>
            </a:r>
            <a:r>
              <a:rPr sz="3600" spc="-30" dirty="0">
                <a:solidFill>
                  <a:srgbClr val="000000"/>
                </a:solidFill>
                <a:latin typeface="Tahoma"/>
                <a:cs typeface="Tahoma"/>
              </a:rPr>
              <a:t>BANKS...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6000" y="2242161"/>
            <a:ext cx="8982075" cy="2580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999"/>
              </a:lnSpc>
              <a:spcBef>
                <a:spcPts val="100"/>
              </a:spcBef>
            </a:pPr>
            <a:r>
              <a:rPr sz="2100" dirty="0">
                <a:latin typeface="Lucida Sans Unicode"/>
                <a:cs typeface="Lucida Sans Unicode"/>
              </a:rPr>
              <a:t>Financial</a:t>
            </a:r>
            <a:r>
              <a:rPr sz="2100" spc="-25" dirty="0">
                <a:latin typeface="Lucida Sans Unicode"/>
                <a:cs typeface="Lucida Sans Unicode"/>
              </a:rPr>
              <a:t> </a:t>
            </a:r>
            <a:r>
              <a:rPr sz="2100" spc="55" dirty="0">
                <a:latin typeface="Lucida Sans Unicode"/>
                <a:cs typeface="Lucida Sans Unicode"/>
              </a:rPr>
              <a:t>safety</a:t>
            </a:r>
            <a:r>
              <a:rPr sz="2100" spc="-10" dirty="0">
                <a:latin typeface="Lucida Sans Unicode"/>
                <a:cs typeface="Lucida Sans Unicode"/>
              </a:rPr>
              <a:t> nets.</a:t>
            </a:r>
            <a:r>
              <a:rPr sz="2100" spc="-1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The</a:t>
            </a:r>
            <a:r>
              <a:rPr sz="2100" spc="-1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financial</a:t>
            </a:r>
            <a:r>
              <a:rPr sz="2100" spc="-15" dirty="0">
                <a:latin typeface="Lucida Sans Unicode"/>
                <a:cs typeface="Lucida Sans Unicode"/>
              </a:rPr>
              <a:t> </a:t>
            </a:r>
            <a:r>
              <a:rPr sz="2100" spc="55" dirty="0">
                <a:latin typeface="Lucida Sans Unicode"/>
                <a:cs typeface="Lucida Sans Unicode"/>
              </a:rPr>
              <a:t>safety</a:t>
            </a:r>
            <a:r>
              <a:rPr sz="2100" spc="-10" dirty="0">
                <a:latin typeface="Lucida Sans Unicode"/>
                <a:cs typeface="Lucida Sans Unicode"/>
              </a:rPr>
              <a:t> </a:t>
            </a:r>
            <a:r>
              <a:rPr sz="2100" spc="-25" dirty="0">
                <a:latin typeface="Lucida Sans Unicode"/>
                <a:cs typeface="Lucida Sans Unicode"/>
              </a:rPr>
              <a:t>net,</a:t>
            </a:r>
            <a:r>
              <a:rPr sz="2100" spc="-15" dirty="0">
                <a:latin typeface="Lucida Sans Unicode"/>
                <a:cs typeface="Lucida Sans Unicode"/>
              </a:rPr>
              <a:t> </a:t>
            </a:r>
            <a:r>
              <a:rPr sz="2100" spc="45" dirty="0">
                <a:latin typeface="Lucida Sans Unicode"/>
                <a:cs typeface="Lucida Sans Unicode"/>
              </a:rPr>
              <a:t>namely,</a:t>
            </a:r>
            <a:r>
              <a:rPr sz="2100" spc="-1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lender</a:t>
            </a:r>
            <a:r>
              <a:rPr sz="2100" spc="-1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of</a:t>
            </a:r>
            <a:r>
              <a:rPr sz="2100" spc="-10" dirty="0">
                <a:latin typeface="Lucida Sans Unicode"/>
                <a:cs typeface="Lucida Sans Unicode"/>
              </a:rPr>
              <a:t> </a:t>
            </a:r>
            <a:r>
              <a:rPr sz="2100" spc="-20" dirty="0">
                <a:latin typeface="Lucida Sans Unicode"/>
                <a:cs typeface="Lucida Sans Unicode"/>
              </a:rPr>
              <a:t>last </a:t>
            </a:r>
            <a:r>
              <a:rPr sz="2100" dirty="0">
                <a:latin typeface="Lucida Sans Unicode"/>
                <a:cs typeface="Lucida Sans Unicode"/>
              </a:rPr>
              <a:t>resort</a:t>
            </a:r>
            <a:r>
              <a:rPr sz="2100" spc="-3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(LOLR)</a:t>
            </a:r>
            <a:r>
              <a:rPr sz="2100" spc="-3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facilities</a:t>
            </a:r>
            <a:r>
              <a:rPr sz="2100" spc="-30" dirty="0">
                <a:latin typeface="Lucida Sans Unicode"/>
                <a:cs typeface="Lucida Sans Unicode"/>
              </a:rPr>
              <a:t> </a:t>
            </a:r>
            <a:r>
              <a:rPr sz="2100" spc="125" dirty="0">
                <a:latin typeface="Lucida Sans Unicode"/>
                <a:cs typeface="Lucida Sans Unicode"/>
              </a:rPr>
              <a:t>and</a:t>
            </a:r>
            <a:r>
              <a:rPr sz="2100" spc="-30" dirty="0">
                <a:latin typeface="Lucida Sans Unicode"/>
                <a:cs typeface="Lucida Sans Unicode"/>
              </a:rPr>
              <a:t> </a:t>
            </a:r>
            <a:r>
              <a:rPr sz="2100" spc="95" dirty="0">
                <a:latin typeface="Lucida Sans Unicode"/>
                <a:cs typeface="Lucida Sans Unicode"/>
              </a:rPr>
              <a:t>emergency</a:t>
            </a:r>
            <a:r>
              <a:rPr sz="2100" spc="-3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financing</a:t>
            </a:r>
            <a:r>
              <a:rPr sz="2100" spc="-30" dirty="0">
                <a:latin typeface="Lucida Sans Unicode"/>
                <a:cs typeface="Lucida Sans Unicode"/>
              </a:rPr>
              <a:t> </a:t>
            </a:r>
            <a:r>
              <a:rPr sz="2100" spc="95" dirty="0">
                <a:latin typeface="Lucida Sans Unicode"/>
                <a:cs typeface="Lucida Sans Unicode"/>
              </a:rPr>
              <a:t>mechanisms</a:t>
            </a:r>
            <a:r>
              <a:rPr sz="2100" spc="-25" dirty="0">
                <a:latin typeface="Lucida Sans Unicode"/>
                <a:cs typeface="Lucida Sans Unicode"/>
              </a:rPr>
              <a:t> </a:t>
            </a:r>
            <a:r>
              <a:rPr sz="2100" spc="110" dirty="0">
                <a:latin typeface="Lucida Sans Unicode"/>
                <a:cs typeface="Lucida Sans Unicode"/>
              </a:rPr>
              <a:t>as </a:t>
            </a:r>
            <a:r>
              <a:rPr sz="2100" dirty="0">
                <a:latin typeface="Lucida Sans Unicode"/>
                <a:cs typeface="Lucida Sans Unicode"/>
              </a:rPr>
              <a:t>well</a:t>
            </a:r>
            <a:r>
              <a:rPr sz="2100" spc="-50" dirty="0">
                <a:latin typeface="Lucida Sans Unicode"/>
                <a:cs typeface="Lucida Sans Unicode"/>
              </a:rPr>
              <a:t> </a:t>
            </a:r>
            <a:r>
              <a:rPr sz="2100" spc="135" dirty="0">
                <a:latin typeface="Lucida Sans Unicode"/>
                <a:cs typeface="Lucida Sans Unicode"/>
              </a:rPr>
              <a:t>as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deposit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spc="55" dirty="0">
                <a:latin typeface="Lucida Sans Unicode"/>
                <a:cs typeface="Lucida Sans Unicode"/>
              </a:rPr>
              <a:t>insurance</a:t>
            </a:r>
            <a:r>
              <a:rPr sz="2100" spc="-50" dirty="0">
                <a:latin typeface="Lucida Sans Unicode"/>
                <a:cs typeface="Lucida Sans Unicode"/>
              </a:rPr>
              <a:t> </a:t>
            </a:r>
            <a:r>
              <a:rPr sz="2100" spc="95" dirty="0">
                <a:latin typeface="Lucida Sans Unicode"/>
                <a:cs typeface="Lucida Sans Unicode"/>
              </a:rPr>
              <a:t>are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key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spc="70" dirty="0">
                <a:latin typeface="Lucida Sans Unicode"/>
                <a:cs typeface="Lucida Sans Unicode"/>
              </a:rPr>
              <a:t>components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of</a:t>
            </a:r>
            <a:r>
              <a:rPr sz="2100" spc="-50" dirty="0">
                <a:latin typeface="Lucida Sans Unicode"/>
                <a:cs typeface="Lucida Sans Unicode"/>
              </a:rPr>
              <a:t> </a:t>
            </a:r>
            <a:r>
              <a:rPr sz="2100" spc="254" dirty="0">
                <a:latin typeface="Lucida Sans Unicode"/>
                <a:cs typeface="Lucida Sans Unicode"/>
              </a:rPr>
              <a:t>a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sound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financial system.</a:t>
            </a:r>
            <a:endParaRPr sz="21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Lucida Sans Unicode"/>
              <a:cs typeface="Lucida Sans Unicode"/>
            </a:endParaRPr>
          </a:p>
          <a:p>
            <a:pPr marL="12700" marR="280670">
              <a:lnSpc>
                <a:spcPct val="113999"/>
              </a:lnSpc>
            </a:pPr>
            <a:r>
              <a:rPr sz="2100" spc="50" dirty="0">
                <a:latin typeface="Lucida Sans Unicode"/>
                <a:cs typeface="Lucida Sans Unicode"/>
              </a:rPr>
              <a:t>Central</a:t>
            </a:r>
            <a:r>
              <a:rPr sz="2100" spc="4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banks</a:t>
            </a:r>
            <a:r>
              <a:rPr sz="2100" spc="40" dirty="0">
                <a:latin typeface="Lucida Sans Unicode"/>
                <a:cs typeface="Lucida Sans Unicode"/>
              </a:rPr>
              <a:t> </a:t>
            </a:r>
            <a:r>
              <a:rPr sz="2100" spc="50" dirty="0">
                <a:latin typeface="Lucida Sans Unicode"/>
                <a:cs typeface="Lucida Sans Unicode"/>
              </a:rPr>
              <a:t>could</a:t>
            </a:r>
            <a:r>
              <a:rPr sz="2100" spc="4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help</a:t>
            </a:r>
            <a:r>
              <a:rPr sz="2100" spc="4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to</a:t>
            </a:r>
            <a:r>
              <a:rPr sz="2100" spc="4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strengthen</a:t>
            </a:r>
            <a:r>
              <a:rPr sz="2100" spc="4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the</a:t>
            </a:r>
            <a:r>
              <a:rPr sz="2100" spc="4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financial</a:t>
            </a:r>
            <a:r>
              <a:rPr sz="2100" spc="40" dirty="0">
                <a:latin typeface="Lucida Sans Unicode"/>
                <a:cs typeface="Lucida Sans Unicode"/>
              </a:rPr>
              <a:t> </a:t>
            </a:r>
            <a:r>
              <a:rPr sz="2100" spc="55" dirty="0">
                <a:latin typeface="Lucida Sans Unicode"/>
                <a:cs typeface="Lucida Sans Unicode"/>
              </a:rPr>
              <a:t>safety</a:t>
            </a:r>
            <a:r>
              <a:rPr sz="2100" spc="4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net</a:t>
            </a:r>
            <a:r>
              <a:rPr sz="2100" spc="40" dirty="0">
                <a:latin typeface="Lucida Sans Unicode"/>
                <a:cs typeface="Lucida Sans Unicode"/>
              </a:rPr>
              <a:t> </a:t>
            </a:r>
            <a:r>
              <a:rPr sz="2100" spc="-25" dirty="0">
                <a:latin typeface="Lucida Sans Unicode"/>
                <a:cs typeface="Lucida Sans Unicode"/>
              </a:rPr>
              <a:t>to </a:t>
            </a:r>
            <a:r>
              <a:rPr sz="2100" spc="80" dirty="0">
                <a:latin typeface="Lucida Sans Unicode"/>
                <a:cs typeface="Lucida Sans Unicode"/>
              </a:rPr>
              <a:t>comply</a:t>
            </a:r>
            <a:r>
              <a:rPr sz="2100" spc="-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with Shari’ah </a:t>
            </a:r>
            <a:r>
              <a:rPr sz="2100" spc="-10" dirty="0">
                <a:latin typeface="Lucida Sans Unicode"/>
                <a:cs typeface="Lucida Sans Unicode"/>
              </a:rPr>
              <a:t>principles.</a:t>
            </a:r>
            <a:endParaRPr sz="21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7071" y="5472272"/>
            <a:ext cx="9211310" cy="4439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  <a:tabLst>
                <a:tab pos="820419" algn="l"/>
              </a:tabLst>
            </a:pPr>
            <a:r>
              <a:rPr sz="22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Crisis</a:t>
            </a:r>
            <a:r>
              <a:rPr sz="22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management</a:t>
            </a:r>
            <a:r>
              <a:rPr sz="22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2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FFFFFF"/>
                </a:solidFill>
                <a:latin typeface="Lucida Sans Unicode"/>
                <a:cs typeface="Lucida Sans Unicode"/>
              </a:rPr>
              <a:t>resolution</a:t>
            </a:r>
            <a:r>
              <a:rPr sz="22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FFFFFF"/>
                </a:solidFill>
                <a:latin typeface="Lucida Sans Unicode"/>
                <a:cs typeface="Lucida Sans Unicode"/>
              </a:rPr>
              <a:t>framework.</a:t>
            </a:r>
            <a:r>
              <a:rPr sz="22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FFFFFF"/>
                </a:solidFill>
                <a:latin typeface="Lucida Sans Unicode"/>
                <a:cs typeface="Lucida Sans Unicode"/>
              </a:rPr>
              <a:t>Another</a:t>
            </a:r>
            <a:r>
              <a:rPr sz="22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important </a:t>
            </a:r>
            <a:r>
              <a:rPr sz="2200" spc="125" dirty="0">
                <a:solidFill>
                  <a:srgbClr val="FFFFFF"/>
                </a:solidFill>
                <a:latin typeface="Lucida Sans Unicode"/>
                <a:cs typeface="Lucida Sans Unicode"/>
              </a:rPr>
              <a:t>area</a:t>
            </a:r>
            <a:r>
              <a:rPr sz="220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2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for</a:t>
            </a:r>
            <a:r>
              <a:rPr sz="22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central</a:t>
            </a:r>
            <a:r>
              <a:rPr sz="22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banks</a:t>
            </a:r>
            <a:r>
              <a:rPr sz="22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sz="22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2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development</a:t>
            </a:r>
            <a:r>
              <a:rPr sz="22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22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27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220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Shari’ah- </a:t>
            </a:r>
            <a:r>
              <a:rPr sz="22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compliant</a:t>
            </a:r>
            <a:r>
              <a:rPr sz="22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FFFFFF"/>
                </a:solidFill>
                <a:latin typeface="Lucida Sans Unicode"/>
                <a:cs typeface="Lucida Sans Unicode"/>
              </a:rPr>
              <a:t>crisis</a:t>
            </a:r>
            <a:r>
              <a:rPr sz="22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management</a:t>
            </a:r>
            <a:r>
              <a:rPr sz="22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2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FFFFFF"/>
                </a:solidFill>
                <a:latin typeface="Lucida Sans Unicode"/>
                <a:cs typeface="Lucida Sans Unicode"/>
              </a:rPr>
              <a:t>resolution</a:t>
            </a:r>
            <a:r>
              <a:rPr sz="220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dirty="0">
                <a:solidFill>
                  <a:srgbClr val="FFFFFF"/>
                </a:solidFill>
                <a:latin typeface="Lucida Sans Unicode"/>
                <a:cs typeface="Lucida Sans Unicode"/>
              </a:rPr>
              <a:t>framework,</a:t>
            </a:r>
            <a:r>
              <a:rPr sz="22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2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which </a:t>
            </a:r>
            <a:r>
              <a:rPr sz="22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includes:</a:t>
            </a:r>
            <a:endParaRPr sz="2200">
              <a:latin typeface="Lucida Sans Unicode"/>
              <a:cs typeface="Lucida Sans Unicode"/>
            </a:endParaRPr>
          </a:p>
          <a:p>
            <a:pPr marL="12700" marR="141605" indent="107950">
              <a:lnSpc>
                <a:spcPct val="114900"/>
              </a:lnSpc>
              <a:spcBef>
                <a:spcPts val="2300"/>
              </a:spcBef>
              <a:buSzPct val="94594"/>
              <a:buAutoNum type="romanLcPeriod"/>
              <a:tabLst>
                <a:tab pos="120650" algn="l"/>
              </a:tabLst>
            </a:pPr>
            <a:r>
              <a:rPr sz="1850" dirty="0">
                <a:solidFill>
                  <a:srgbClr val="FFFFFF"/>
                </a:solidFill>
                <a:latin typeface="Lucida Sans Unicode"/>
                <a:cs typeface="Lucida Sans Unicode"/>
              </a:rPr>
              <a:t>bank</a:t>
            </a:r>
            <a:r>
              <a:rPr sz="185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50" dirty="0">
                <a:solidFill>
                  <a:srgbClr val="FFFFFF"/>
                </a:solidFill>
                <a:latin typeface="Lucida Sans Unicode"/>
                <a:cs typeface="Lucida Sans Unicode"/>
              </a:rPr>
              <a:t>insolvency</a:t>
            </a:r>
            <a:r>
              <a:rPr sz="185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5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laws</a:t>
            </a:r>
            <a:r>
              <a:rPr sz="185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5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185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5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85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5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arrangements</a:t>
            </a:r>
            <a:r>
              <a:rPr sz="18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5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for</a:t>
            </a:r>
            <a:r>
              <a:rPr sz="185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5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dealing</a:t>
            </a:r>
            <a:r>
              <a:rPr sz="185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50" dirty="0">
                <a:solidFill>
                  <a:srgbClr val="FFFFFF"/>
                </a:solidFill>
                <a:latin typeface="Lucida Sans Unicode"/>
                <a:cs typeface="Lucida Sans Unicode"/>
              </a:rPr>
              <a:t>with</a:t>
            </a:r>
            <a:r>
              <a:rPr sz="185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nonperforming assets,</a:t>
            </a:r>
            <a:endParaRPr sz="1850">
              <a:latin typeface="Lucida Sans Unicode"/>
              <a:cs typeface="Lucida Sans Unicode"/>
            </a:endParaRPr>
          </a:p>
          <a:p>
            <a:pPr marL="12700" marR="4682490" indent="159385">
              <a:lnSpc>
                <a:spcPct val="235700"/>
              </a:lnSpc>
              <a:spcBef>
                <a:spcPts val="204"/>
              </a:spcBef>
              <a:buSzPct val="94285"/>
              <a:buAutoNum type="romanLcPeriod"/>
              <a:tabLst>
                <a:tab pos="172085" algn="l"/>
              </a:tabLst>
            </a:pPr>
            <a:r>
              <a:rPr sz="175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asset</a:t>
            </a:r>
            <a:r>
              <a:rPr sz="175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5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recovery</a:t>
            </a:r>
            <a:r>
              <a:rPr sz="175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50" spc="12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175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5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bank</a:t>
            </a:r>
            <a:r>
              <a:rPr sz="175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restructuring, iii.bankruptcy,</a:t>
            </a:r>
            <a:endParaRPr sz="175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750" dirty="0">
                <a:solidFill>
                  <a:srgbClr val="FFFFFF"/>
                </a:solidFill>
                <a:latin typeface="Lucida Sans Unicode"/>
                <a:cs typeface="Lucida Sans Unicode"/>
              </a:rPr>
              <a:t>iv.bank</a:t>
            </a:r>
            <a:r>
              <a:rPr sz="175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recapitalization</a:t>
            </a:r>
            <a:endParaRPr sz="1750">
              <a:latin typeface="Lucida Sans Unicode"/>
              <a:cs typeface="Lucida Sans Unicode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2330764"/>
            <a:ext cx="747395" cy="3978275"/>
            <a:chOff x="0" y="2330764"/>
            <a:chExt cx="747395" cy="3978275"/>
          </a:xfrm>
        </p:grpSpPr>
        <p:sp>
          <p:nvSpPr>
            <p:cNvPr id="11" name="object 11"/>
            <p:cNvSpPr/>
            <p:nvPr/>
          </p:nvSpPr>
          <p:spPr>
            <a:xfrm>
              <a:off x="0" y="2330766"/>
              <a:ext cx="747395" cy="2362835"/>
            </a:xfrm>
            <a:custGeom>
              <a:avLst/>
              <a:gdLst/>
              <a:ahLst/>
              <a:cxnLst/>
              <a:rect l="l" t="t" r="r" b="b"/>
              <a:pathLst>
                <a:path w="747395" h="2362835">
                  <a:moveTo>
                    <a:pt x="747052" y="1988985"/>
                  </a:moveTo>
                  <a:lnTo>
                    <a:pt x="744131" y="1942134"/>
                  </a:lnTo>
                  <a:lnTo>
                    <a:pt x="735634" y="1897011"/>
                  </a:lnTo>
                  <a:lnTo>
                    <a:pt x="721906" y="1853984"/>
                  </a:lnTo>
                  <a:lnTo>
                    <a:pt x="703287" y="1813394"/>
                  </a:lnTo>
                  <a:lnTo>
                    <a:pt x="680123" y="1775587"/>
                  </a:lnTo>
                  <a:lnTo>
                    <a:pt x="652780" y="1740916"/>
                  </a:lnTo>
                  <a:lnTo>
                    <a:pt x="621588" y="1709724"/>
                  </a:lnTo>
                  <a:lnTo>
                    <a:pt x="586917" y="1682381"/>
                  </a:lnTo>
                  <a:lnTo>
                    <a:pt x="549122" y="1659229"/>
                  </a:lnTo>
                  <a:lnTo>
                    <a:pt x="508520" y="1640598"/>
                  </a:lnTo>
                  <a:lnTo>
                    <a:pt x="465493" y="1626870"/>
                  </a:lnTo>
                  <a:lnTo>
                    <a:pt x="420370" y="1618373"/>
                  </a:lnTo>
                  <a:lnTo>
                    <a:pt x="373519" y="1615465"/>
                  </a:lnTo>
                  <a:lnTo>
                    <a:pt x="326669" y="1618373"/>
                  </a:lnTo>
                  <a:lnTo>
                    <a:pt x="281546" y="1626870"/>
                  </a:lnTo>
                  <a:lnTo>
                    <a:pt x="238518" y="1640598"/>
                  </a:lnTo>
                  <a:lnTo>
                    <a:pt x="197929" y="1659229"/>
                  </a:lnTo>
                  <a:lnTo>
                    <a:pt x="160121" y="1682381"/>
                  </a:lnTo>
                  <a:lnTo>
                    <a:pt x="125450" y="1709724"/>
                  </a:lnTo>
                  <a:lnTo>
                    <a:pt x="94259" y="1740916"/>
                  </a:lnTo>
                  <a:lnTo>
                    <a:pt x="66916" y="1775587"/>
                  </a:lnTo>
                  <a:lnTo>
                    <a:pt x="43764" y="1813394"/>
                  </a:lnTo>
                  <a:lnTo>
                    <a:pt x="25133" y="1853984"/>
                  </a:lnTo>
                  <a:lnTo>
                    <a:pt x="11404" y="1897011"/>
                  </a:lnTo>
                  <a:lnTo>
                    <a:pt x="2908" y="1942134"/>
                  </a:lnTo>
                  <a:lnTo>
                    <a:pt x="0" y="1988985"/>
                  </a:lnTo>
                  <a:lnTo>
                    <a:pt x="2908" y="2035835"/>
                  </a:lnTo>
                  <a:lnTo>
                    <a:pt x="11404" y="2080958"/>
                  </a:lnTo>
                  <a:lnTo>
                    <a:pt x="25133" y="2123986"/>
                  </a:lnTo>
                  <a:lnTo>
                    <a:pt x="43764" y="2164588"/>
                  </a:lnTo>
                  <a:lnTo>
                    <a:pt x="66916" y="2202396"/>
                  </a:lnTo>
                  <a:lnTo>
                    <a:pt x="94259" y="2237054"/>
                  </a:lnTo>
                  <a:lnTo>
                    <a:pt x="125450" y="2268245"/>
                  </a:lnTo>
                  <a:lnTo>
                    <a:pt x="160121" y="2295588"/>
                  </a:lnTo>
                  <a:lnTo>
                    <a:pt x="197929" y="2318753"/>
                  </a:lnTo>
                  <a:lnTo>
                    <a:pt x="238518" y="2337371"/>
                  </a:lnTo>
                  <a:lnTo>
                    <a:pt x="281546" y="2351100"/>
                  </a:lnTo>
                  <a:lnTo>
                    <a:pt x="326669" y="2359596"/>
                  </a:lnTo>
                  <a:lnTo>
                    <a:pt x="373519" y="2362517"/>
                  </a:lnTo>
                  <a:lnTo>
                    <a:pt x="420370" y="2359596"/>
                  </a:lnTo>
                  <a:lnTo>
                    <a:pt x="465493" y="2351100"/>
                  </a:lnTo>
                  <a:lnTo>
                    <a:pt x="508520" y="2337371"/>
                  </a:lnTo>
                  <a:lnTo>
                    <a:pt x="549122" y="2318753"/>
                  </a:lnTo>
                  <a:lnTo>
                    <a:pt x="586917" y="2295588"/>
                  </a:lnTo>
                  <a:lnTo>
                    <a:pt x="621588" y="2268245"/>
                  </a:lnTo>
                  <a:lnTo>
                    <a:pt x="652780" y="2237054"/>
                  </a:lnTo>
                  <a:lnTo>
                    <a:pt x="680123" y="2202396"/>
                  </a:lnTo>
                  <a:lnTo>
                    <a:pt x="703287" y="2164588"/>
                  </a:lnTo>
                  <a:lnTo>
                    <a:pt x="721906" y="2123986"/>
                  </a:lnTo>
                  <a:lnTo>
                    <a:pt x="735634" y="2080958"/>
                  </a:lnTo>
                  <a:lnTo>
                    <a:pt x="744131" y="2035835"/>
                  </a:lnTo>
                  <a:lnTo>
                    <a:pt x="747052" y="1988985"/>
                  </a:lnTo>
                  <a:close/>
                </a:path>
                <a:path w="747395" h="2362835">
                  <a:moveTo>
                    <a:pt x="747052" y="373532"/>
                  </a:moveTo>
                  <a:lnTo>
                    <a:pt x="744131" y="326669"/>
                  </a:lnTo>
                  <a:lnTo>
                    <a:pt x="735634" y="281559"/>
                  </a:lnTo>
                  <a:lnTo>
                    <a:pt x="721906" y="238531"/>
                  </a:lnTo>
                  <a:lnTo>
                    <a:pt x="703287" y="197929"/>
                  </a:lnTo>
                  <a:lnTo>
                    <a:pt x="680123" y="160121"/>
                  </a:lnTo>
                  <a:lnTo>
                    <a:pt x="652780" y="125450"/>
                  </a:lnTo>
                  <a:lnTo>
                    <a:pt x="621588" y="94272"/>
                  </a:lnTo>
                  <a:lnTo>
                    <a:pt x="586917" y="66929"/>
                  </a:lnTo>
                  <a:lnTo>
                    <a:pt x="549122" y="43764"/>
                  </a:lnTo>
                  <a:lnTo>
                    <a:pt x="508520" y="25146"/>
                  </a:lnTo>
                  <a:lnTo>
                    <a:pt x="465493" y="11417"/>
                  </a:lnTo>
                  <a:lnTo>
                    <a:pt x="420370" y="2908"/>
                  </a:lnTo>
                  <a:lnTo>
                    <a:pt x="373519" y="0"/>
                  </a:lnTo>
                  <a:lnTo>
                    <a:pt x="326669" y="2908"/>
                  </a:lnTo>
                  <a:lnTo>
                    <a:pt x="281546" y="11417"/>
                  </a:lnTo>
                  <a:lnTo>
                    <a:pt x="238518" y="25146"/>
                  </a:lnTo>
                  <a:lnTo>
                    <a:pt x="197929" y="43764"/>
                  </a:lnTo>
                  <a:lnTo>
                    <a:pt x="160121" y="66929"/>
                  </a:lnTo>
                  <a:lnTo>
                    <a:pt x="125450" y="94272"/>
                  </a:lnTo>
                  <a:lnTo>
                    <a:pt x="94259" y="125450"/>
                  </a:lnTo>
                  <a:lnTo>
                    <a:pt x="66916" y="160121"/>
                  </a:lnTo>
                  <a:lnTo>
                    <a:pt x="43764" y="197929"/>
                  </a:lnTo>
                  <a:lnTo>
                    <a:pt x="25133" y="238531"/>
                  </a:lnTo>
                  <a:lnTo>
                    <a:pt x="11404" y="281559"/>
                  </a:lnTo>
                  <a:lnTo>
                    <a:pt x="2908" y="326669"/>
                  </a:lnTo>
                  <a:lnTo>
                    <a:pt x="0" y="373532"/>
                  </a:lnTo>
                  <a:lnTo>
                    <a:pt x="2908" y="420382"/>
                  </a:lnTo>
                  <a:lnTo>
                    <a:pt x="11404" y="465505"/>
                  </a:lnTo>
                  <a:lnTo>
                    <a:pt x="25133" y="508533"/>
                  </a:lnTo>
                  <a:lnTo>
                    <a:pt x="43764" y="549122"/>
                  </a:lnTo>
                  <a:lnTo>
                    <a:pt x="66916" y="586930"/>
                  </a:lnTo>
                  <a:lnTo>
                    <a:pt x="94259" y="621601"/>
                  </a:lnTo>
                  <a:lnTo>
                    <a:pt x="125450" y="652792"/>
                  </a:lnTo>
                  <a:lnTo>
                    <a:pt x="160121" y="680135"/>
                  </a:lnTo>
                  <a:lnTo>
                    <a:pt x="197929" y="703287"/>
                  </a:lnTo>
                  <a:lnTo>
                    <a:pt x="238518" y="721918"/>
                  </a:lnTo>
                  <a:lnTo>
                    <a:pt x="281546" y="735647"/>
                  </a:lnTo>
                  <a:lnTo>
                    <a:pt x="326669" y="744143"/>
                  </a:lnTo>
                  <a:lnTo>
                    <a:pt x="373519" y="747052"/>
                  </a:lnTo>
                  <a:lnTo>
                    <a:pt x="420370" y="744143"/>
                  </a:lnTo>
                  <a:lnTo>
                    <a:pt x="465493" y="735647"/>
                  </a:lnTo>
                  <a:lnTo>
                    <a:pt x="508520" y="721918"/>
                  </a:lnTo>
                  <a:lnTo>
                    <a:pt x="549122" y="703287"/>
                  </a:lnTo>
                  <a:lnTo>
                    <a:pt x="586917" y="680135"/>
                  </a:lnTo>
                  <a:lnTo>
                    <a:pt x="621588" y="652792"/>
                  </a:lnTo>
                  <a:lnTo>
                    <a:pt x="652780" y="621601"/>
                  </a:lnTo>
                  <a:lnTo>
                    <a:pt x="680123" y="586930"/>
                  </a:lnTo>
                  <a:lnTo>
                    <a:pt x="703287" y="549122"/>
                  </a:lnTo>
                  <a:lnTo>
                    <a:pt x="721906" y="508533"/>
                  </a:lnTo>
                  <a:lnTo>
                    <a:pt x="735634" y="465505"/>
                  </a:lnTo>
                  <a:lnTo>
                    <a:pt x="744131" y="420382"/>
                  </a:lnTo>
                  <a:lnTo>
                    <a:pt x="747052" y="373532"/>
                  </a:lnTo>
                  <a:close/>
                </a:path>
              </a:pathLst>
            </a:custGeom>
            <a:solidFill>
              <a:srgbClr val="583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5561678"/>
              <a:ext cx="747395" cy="747395"/>
            </a:xfrm>
            <a:custGeom>
              <a:avLst/>
              <a:gdLst/>
              <a:ahLst/>
              <a:cxnLst/>
              <a:rect l="l" t="t" r="r" b="b"/>
              <a:pathLst>
                <a:path w="747395" h="747395">
                  <a:moveTo>
                    <a:pt x="373526" y="747052"/>
                  </a:moveTo>
                  <a:lnTo>
                    <a:pt x="326671" y="744141"/>
                  </a:lnTo>
                  <a:lnTo>
                    <a:pt x="281554" y="735644"/>
                  </a:lnTo>
                  <a:lnTo>
                    <a:pt x="238523" y="721909"/>
                  </a:lnTo>
                  <a:lnTo>
                    <a:pt x="197929" y="703287"/>
                  </a:lnTo>
                  <a:lnTo>
                    <a:pt x="160122" y="680128"/>
                  </a:lnTo>
                  <a:lnTo>
                    <a:pt x="125452" y="652782"/>
                  </a:lnTo>
                  <a:lnTo>
                    <a:pt x="94269" y="621599"/>
                  </a:lnTo>
                  <a:lnTo>
                    <a:pt x="66923" y="586929"/>
                  </a:lnTo>
                  <a:lnTo>
                    <a:pt x="43764" y="549122"/>
                  </a:lnTo>
                  <a:lnTo>
                    <a:pt x="25142" y="508528"/>
                  </a:lnTo>
                  <a:lnTo>
                    <a:pt x="11407" y="465497"/>
                  </a:lnTo>
                  <a:lnTo>
                    <a:pt x="2910" y="420380"/>
                  </a:lnTo>
                  <a:lnTo>
                    <a:pt x="0" y="373525"/>
                  </a:lnTo>
                  <a:lnTo>
                    <a:pt x="2910" y="326671"/>
                  </a:lnTo>
                  <a:lnTo>
                    <a:pt x="11407" y="281554"/>
                  </a:lnTo>
                  <a:lnTo>
                    <a:pt x="25142" y="238523"/>
                  </a:lnTo>
                  <a:lnTo>
                    <a:pt x="43764" y="197929"/>
                  </a:lnTo>
                  <a:lnTo>
                    <a:pt x="66923" y="160122"/>
                  </a:lnTo>
                  <a:lnTo>
                    <a:pt x="94269" y="125452"/>
                  </a:lnTo>
                  <a:lnTo>
                    <a:pt x="125452" y="94269"/>
                  </a:lnTo>
                  <a:lnTo>
                    <a:pt x="160122" y="66923"/>
                  </a:lnTo>
                  <a:lnTo>
                    <a:pt x="197929" y="43764"/>
                  </a:lnTo>
                  <a:lnTo>
                    <a:pt x="238523" y="25142"/>
                  </a:lnTo>
                  <a:lnTo>
                    <a:pt x="281554" y="11407"/>
                  </a:lnTo>
                  <a:lnTo>
                    <a:pt x="326671" y="2910"/>
                  </a:lnTo>
                  <a:lnTo>
                    <a:pt x="373526" y="0"/>
                  </a:lnTo>
                  <a:lnTo>
                    <a:pt x="420380" y="2910"/>
                  </a:lnTo>
                  <a:lnTo>
                    <a:pt x="465498" y="11407"/>
                  </a:lnTo>
                  <a:lnTo>
                    <a:pt x="508528" y="25142"/>
                  </a:lnTo>
                  <a:lnTo>
                    <a:pt x="549122" y="43764"/>
                  </a:lnTo>
                  <a:lnTo>
                    <a:pt x="586929" y="66923"/>
                  </a:lnTo>
                  <a:lnTo>
                    <a:pt x="621599" y="94269"/>
                  </a:lnTo>
                  <a:lnTo>
                    <a:pt x="652782" y="125452"/>
                  </a:lnTo>
                  <a:lnTo>
                    <a:pt x="680128" y="160122"/>
                  </a:lnTo>
                  <a:lnTo>
                    <a:pt x="703287" y="197929"/>
                  </a:lnTo>
                  <a:lnTo>
                    <a:pt x="721909" y="238523"/>
                  </a:lnTo>
                  <a:lnTo>
                    <a:pt x="735644" y="281554"/>
                  </a:lnTo>
                  <a:lnTo>
                    <a:pt x="744142" y="326671"/>
                  </a:lnTo>
                  <a:lnTo>
                    <a:pt x="747052" y="373525"/>
                  </a:lnTo>
                  <a:lnTo>
                    <a:pt x="744142" y="420380"/>
                  </a:lnTo>
                  <a:lnTo>
                    <a:pt x="735644" y="465497"/>
                  </a:lnTo>
                  <a:lnTo>
                    <a:pt x="721909" y="508528"/>
                  </a:lnTo>
                  <a:lnTo>
                    <a:pt x="703287" y="549122"/>
                  </a:lnTo>
                  <a:lnTo>
                    <a:pt x="680128" y="586929"/>
                  </a:lnTo>
                  <a:lnTo>
                    <a:pt x="652782" y="621599"/>
                  </a:lnTo>
                  <a:lnTo>
                    <a:pt x="621599" y="652782"/>
                  </a:lnTo>
                  <a:lnTo>
                    <a:pt x="586929" y="680128"/>
                  </a:lnTo>
                  <a:lnTo>
                    <a:pt x="549122" y="703287"/>
                  </a:lnTo>
                  <a:lnTo>
                    <a:pt x="508528" y="721909"/>
                  </a:lnTo>
                  <a:lnTo>
                    <a:pt x="465498" y="735644"/>
                  </a:lnTo>
                  <a:lnTo>
                    <a:pt x="420380" y="744141"/>
                  </a:lnTo>
                  <a:lnTo>
                    <a:pt x="373526" y="7470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021695" cy="10271125"/>
          </a:xfrm>
          <a:custGeom>
            <a:avLst/>
            <a:gdLst/>
            <a:ahLst/>
            <a:cxnLst/>
            <a:rect l="l" t="t" r="r" b="b"/>
            <a:pathLst>
              <a:path w="11021695" h="10271125">
                <a:moveTo>
                  <a:pt x="0" y="0"/>
                </a:moveTo>
                <a:lnTo>
                  <a:pt x="11021251" y="0"/>
                </a:lnTo>
                <a:lnTo>
                  <a:pt x="11021251" y="10270926"/>
                </a:lnTo>
                <a:lnTo>
                  <a:pt x="0" y="10270926"/>
                </a:lnTo>
                <a:lnTo>
                  <a:pt x="0" y="0"/>
                </a:lnTo>
                <a:close/>
              </a:path>
            </a:pathLst>
          </a:custGeom>
          <a:solidFill>
            <a:srgbClr val="583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05383" rIns="0" bIns="0" rtlCol="0">
            <a:spAutoFit/>
          </a:bodyPr>
          <a:lstStyle/>
          <a:p>
            <a:pPr marL="336550">
              <a:lnSpc>
                <a:spcPct val="100000"/>
              </a:lnSpc>
              <a:spcBef>
                <a:spcPts val="95"/>
              </a:spcBef>
            </a:pPr>
            <a:r>
              <a:rPr spc="685" dirty="0"/>
              <a:t>CONCLUSION</a:t>
            </a:r>
          </a:p>
        </p:txBody>
      </p:sp>
      <p:sp>
        <p:nvSpPr>
          <p:cNvPr id="4" name="object 4"/>
          <p:cNvSpPr/>
          <p:nvPr/>
        </p:nvSpPr>
        <p:spPr>
          <a:xfrm>
            <a:off x="1029791" y="2233056"/>
            <a:ext cx="5763260" cy="19050"/>
          </a:xfrm>
          <a:custGeom>
            <a:avLst/>
            <a:gdLst/>
            <a:ahLst/>
            <a:cxnLst/>
            <a:rect l="l" t="t" r="r" b="b"/>
            <a:pathLst>
              <a:path w="5763259" h="19050">
                <a:moveTo>
                  <a:pt x="0" y="19052"/>
                </a:moveTo>
                <a:lnTo>
                  <a:pt x="5762733" y="0"/>
                </a:lnTo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144000" y="1216612"/>
            <a:ext cx="7619365" cy="7848600"/>
            <a:chOff x="9144000" y="1216612"/>
            <a:chExt cx="7619365" cy="78486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33903" y="1298991"/>
              <a:ext cx="7439118" cy="768901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44000" y="1216612"/>
              <a:ext cx="7619365" cy="7848600"/>
            </a:xfrm>
            <a:custGeom>
              <a:avLst/>
              <a:gdLst/>
              <a:ahLst/>
              <a:cxnLst/>
              <a:rect l="l" t="t" r="r" b="b"/>
              <a:pathLst>
                <a:path w="7619365" h="7848600">
                  <a:moveTo>
                    <a:pt x="6499682" y="12699"/>
                  </a:moveTo>
                  <a:lnTo>
                    <a:pt x="1119240" y="12699"/>
                  </a:lnTo>
                  <a:lnTo>
                    <a:pt x="1165970" y="0"/>
                  </a:lnTo>
                  <a:lnTo>
                    <a:pt x="6452953" y="0"/>
                  </a:lnTo>
                  <a:lnTo>
                    <a:pt x="6499682" y="12699"/>
                  </a:lnTo>
                  <a:close/>
                </a:path>
                <a:path w="7619365" h="7848600">
                  <a:moveTo>
                    <a:pt x="6499682" y="7835899"/>
                  </a:moveTo>
                  <a:lnTo>
                    <a:pt x="1119240" y="7835899"/>
                  </a:lnTo>
                  <a:lnTo>
                    <a:pt x="937994" y="7785099"/>
                  </a:lnTo>
                  <a:lnTo>
                    <a:pt x="851181" y="7759699"/>
                  </a:lnTo>
                  <a:lnTo>
                    <a:pt x="808829" y="7734299"/>
                  </a:lnTo>
                  <a:lnTo>
                    <a:pt x="767218" y="7721599"/>
                  </a:lnTo>
                  <a:lnTo>
                    <a:pt x="726378" y="7696199"/>
                  </a:lnTo>
                  <a:lnTo>
                    <a:pt x="686338" y="7670799"/>
                  </a:lnTo>
                  <a:lnTo>
                    <a:pt x="647126" y="7658099"/>
                  </a:lnTo>
                  <a:lnTo>
                    <a:pt x="608771" y="7632699"/>
                  </a:lnTo>
                  <a:lnTo>
                    <a:pt x="571303" y="7607299"/>
                  </a:lnTo>
                  <a:lnTo>
                    <a:pt x="534751" y="7581899"/>
                  </a:lnTo>
                  <a:lnTo>
                    <a:pt x="499143" y="7543799"/>
                  </a:lnTo>
                  <a:lnTo>
                    <a:pt x="464509" y="7518399"/>
                  </a:lnTo>
                  <a:lnTo>
                    <a:pt x="430878" y="7492999"/>
                  </a:lnTo>
                  <a:lnTo>
                    <a:pt x="398279" y="7454899"/>
                  </a:lnTo>
                  <a:lnTo>
                    <a:pt x="366740" y="7429499"/>
                  </a:lnTo>
                  <a:lnTo>
                    <a:pt x="336291" y="7391399"/>
                  </a:lnTo>
                  <a:lnTo>
                    <a:pt x="306961" y="7353299"/>
                  </a:lnTo>
                  <a:lnTo>
                    <a:pt x="278778" y="7315199"/>
                  </a:lnTo>
                  <a:lnTo>
                    <a:pt x="251773" y="7289799"/>
                  </a:lnTo>
                  <a:lnTo>
                    <a:pt x="225973" y="7251699"/>
                  </a:lnTo>
                  <a:lnTo>
                    <a:pt x="201408" y="7213599"/>
                  </a:lnTo>
                  <a:lnTo>
                    <a:pt x="178107" y="7162799"/>
                  </a:lnTo>
                  <a:lnTo>
                    <a:pt x="156099" y="7124699"/>
                  </a:lnTo>
                  <a:lnTo>
                    <a:pt x="135413" y="7086599"/>
                  </a:lnTo>
                  <a:lnTo>
                    <a:pt x="116078" y="7048499"/>
                  </a:lnTo>
                  <a:lnTo>
                    <a:pt x="98123" y="6997699"/>
                  </a:lnTo>
                  <a:lnTo>
                    <a:pt x="81577" y="6959599"/>
                  </a:lnTo>
                  <a:lnTo>
                    <a:pt x="66469" y="6921499"/>
                  </a:lnTo>
                  <a:lnTo>
                    <a:pt x="52828" y="6870699"/>
                  </a:lnTo>
                  <a:lnTo>
                    <a:pt x="40684" y="6832599"/>
                  </a:lnTo>
                  <a:lnTo>
                    <a:pt x="30064" y="6781799"/>
                  </a:lnTo>
                  <a:lnTo>
                    <a:pt x="20999" y="6730999"/>
                  </a:lnTo>
                  <a:lnTo>
                    <a:pt x="13516" y="6692899"/>
                  </a:lnTo>
                  <a:lnTo>
                    <a:pt x="7646" y="6642099"/>
                  </a:lnTo>
                  <a:lnTo>
                    <a:pt x="3417" y="6591299"/>
                  </a:lnTo>
                  <a:lnTo>
                    <a:pt x="859" y="6540499"/>
                  </a:lnTo>
                  <a:lnTo>
                    <a:pt x="0" y="6502399"/>
                  </a:lnTo>
                  <a:lnTo>
                    <a:pt x="0" y="1346199"/>
                  </a:lnTo>
                  <a:lnTo>
                    <a:pt x="859" y="1295399"/>
                  </a:lnTo>
                  <a:lnTo>
                    <a:pt x="3417" y="1244599"/>
                  </a:lnTo>
                  <a:lnTo>
                    <a:pt x="7646" y="1193799"/>
                  </a:lnTo>
                  <a:lnTo>
                    <a:pt x="13516" y="1155699"/>
                  </a:lnTo>
                  <a:lnTo>
                    <a:pt x="20999" y="1104899"/>
                  </a:lnTo>
                  <a:lnTo>
                    <a:pt x="30064" y="1054099"/>
                  </a:lnTo>
                  <a:lnTo>
                    <a:pt x="40684" y="1015999"/>
                  </a:lnTo>
                  <a:lnTo>
                    <a:pt x="52828" y="965199"/>
                  </a:lnTo>
                  <a:lnTo>
                    <a:pt x="66469" y="927099"/>
                  </a:lnTo>
                  <a:lnTo>
                    <a:pt x="81577" y="876299"/>
                  </a:lnTo>
                  <a:lnTo>
                    <a:pt x="98123" y="838199"/>
                  </a:lnTo>
                  <a:lnTo>
                    <a:pt x="116078" y="800099"/>
                  </a:lnTo>
                  <a:lnTo>
                    <a:pt x="135413" y="749299"/>
                  </a:lnTo>
                  <a:lnTo>
                    <a:pt x="156099" y="711199"/>
                  </a:lnTo>
                  <a:lnTo>
                    <a:pt x="178107" y="673099"/>
                  </a:lnTo>
                  <a:lnTo>
                    <a:pt x="201408" y="634999"/>
                  </a:lnTo>
                  <a:lnTo>
                    <a:pt x="225973" y="596899"/>
                  </a:lnTo>
                  <a:lnTo>
                    <a:pt x="251773" y="558799"/>
                  </a:lnTo>
                  <a:lnTo>
                    <a:pt x="278778" y="520699"/>
                  </a:lnTo>
                  <a:lnTo>
                    <a:pt x="306961" y="482599"/>
                  </a:lnTo>
                  <a:lnTo>
                    <a:pt x="336291" y="444499"/>
                  </a:lnTo>
                  <a:lnTo>
                    <a:pt x="366740" y="419099"/>
                  </a:lnTo>
                  <a:lnTo>
                    <a:pt x="398279" y="380999"/>
                  </a:lnTo>
                  <a:lnTo>
                    <a:pt x="430878" y="355599"/>
                  </a:lnTo>
                  <a:lnTo>
                    <a:pt x="464509" y="317499"/>
                  </a:lnTo>
                  <a:lnTo>
                    <a:pt x="499143" y="292099"/>
                  </a:lnTo>
                  <a:lnTo>
                    <a:pt x="534751" y="266699"/>
                  </a:lnTo>
                  <a:lnTo>
                    <a:pt x="571303" y="241299"/>
                  </a:lnTo>
                  <a:lnTo>
                    <a:pt x="608771" y="215899"/>
                  </a:lnTo>
                  <a:lnTo>
                    <a:pt x="647126" y="190499"/>
                  </a:lnTo>
                  <a:lnTo>
                    <a:pt x="686338" y="165099"/>
                  </a:lnTo>
                  <a:lnTo>
                    <a:pt x="726378" y="139699"/>
                  </a:lnTo>
                  <a:lnTo>
                    <a:pt x="767218" y="126999"/>
                  </a:lnTo>
                  <a:lnTo>
                    <a:pt x="808829" y="101599"/>
                  </a:lnTo>
                  <a:lnTo>
                    <a:pt x="851181" y="88899"/>
                  </a:lnTo>
                  <a:lnTo>
                    <a:pt x="894246" y="63499"/>
                  </a:lnTo>
                  <a:lnTo>
                    <a:pt x="1073048" y="12699"/>
                  </a:lnTo>
                  <a:lnTo>
                    <a:pt x="6545874" y="12699"/>
                  </a:lnTo>
                  <a:lnTo>
                    <a:pt x="6724676" y="63499"/>
                  </a:lnTo>
                  <a:lnTo>
                    <a:pt x="6767740" y="88899"/>
                  </a:lnTo>
                  <a:lnTo>
                    <a:pt x="6810093" y="101599"/>
                  </a:lnTo>
                  <a:lnTo>
                    <a:pt x="6851703" y="126999"/>
                  </a:lnTo>
                  <a:lnTo>
                    <a:pt x="6892543" y="139699"/>
                  </a:lnTo>
                  <a:lnTo>
                    <a:pt x="6932584" y="165099"/>
                  </a:lnTo>
                  <a:lnTo>
                    <a:pt x="1261276" y="165099"/>
                  </a:lnTo>
                  <a:lnTo>
                    <a:pt x="1213840" y="177799"/>
                  </a:lnTo>
                  <a:lnTo>
                    <a:pt x="1166972" y="177799"/>
                  </a:lnTo>
                  <a:lnTo>
                    <a:pt x="1075086" y="203199"/>
                  </a:lnTo>
                  <a:lnTo>
                    <a:pt x="899794" y="253999"/>
                  </a:lnTo>
                  <a:lnTo>
                    <a:pt x="857961" y="279399"/>
                  </a:lnTo>
                  <a:lnTo>
                    <a:pt x="817001" y="292099"/>
                  </a:lnTo>
                  <a:lnTo>
                    <a:pt x="776952" y="317499"/>
                  </a:lnTo>
                  <a:lnTo>
                    <a:pt x="737851" y="342899"/>
                  </a:lnTo>
                  <a:lnTo>
                    <a:pt x="699738" y="368299"/>
                  </a:lnTo>
                  <a:lnTo>
                    <a:pt x="662651" y="393699"/>
                  </a:lnTo>
                  <a:lnTo>
                    <a:pt x="626628" y="419099"/>
                  </a:lnTo>
                  <a:lnTo>
                    <a:pt x="591707" y="444499"/>
                  </a:lnTo>
                  <a:lnTo>
                    <a:pt x="557926" y="482599"/>
                  </a:lnTo>
                  <a:lnTo>
                    <a:pt x="525324" y="507999"/>
                  </a:lnTo>
                  <a:lnTo>
                    <a:pt x="493940" y="546099"/>
                  </a:lnTo>
                  <a:lnTo>
                    <a:pt x="463811" y="571499"/>
                  </a:lnTo>
                  <a:lnTo>
                    <a:pt x="434975" y="609599"/>
                  </a:lnTo>
                  <a:lnTo>
                    <a:pt x="407472" y="647699"/>
                  </a:lnTo>
                  <a:lnTo>
                    <a:pt x="381339" y="685799"/>
                  </a:lnTo>
                  <a:lnTo>
                    <a:pt x="356614" y="723899"/>
                  </a:lnTo>
                  <a:lnTo>
                    <a:pt x="333336" y="761999"/>
                  </a:lnTo>
                  <a:lnTo>
                    <a:pt x="311544" y="800099"/>
                  </a:lnTo>
                  <a:lnTo>
                    <a:pt x="291274" y="838199"/>
                  </a:lnTo>
                  <a:lnTo>
                    <a:pt x="272567" y="888999"/>
                  </a:lnTo>
                  <a:lnTo>
                    <a:pt x="255459" y="927099"/>
                  </a:lnTo>
                  <a:lnTo>
                    <a:pt x="239990" y="977899"/>
                  </a:lnTo>
                  <a:lnTo>
                    <a:pt x="226197" y="1015999"/>
                  </a:lnTo>
                  <a:lnTo>
                    <a:pt x="214119" y="1066799"/>
                  </a:lnTo>
                  <a:lnTo>
                    <a:pt x="203794" y="1104899"/>
                  </a:lnTo>
                  <a:lnTo>
                    <a:pt x="195260" y="1155699"/>
                  </a:lnTo>
                  <a:lnTo>
                    <a:pt x="188557" y="1193799"/>
                  </a:lnTo>
                  <a:lnTo>
                    <a:pt x="183721" y="1244599"/>
                  </a:lnTo>
                  <a:lnTo>
                    <a:pt x="180791" y="1295399"/>
                  </a:lnTo>
                  <a:lnTo>
                    <a:pt x="179806" y="1346199"/>
                  </a:lnTo>
                  <a:lnTo>
                    <a:pt x="179806" y="6489699"/>
                  </a:lnTo>
                  <a:lnTo>
                    <a:pt x="180791" y="6540499"/>
                  </a:lnTo>
                  <a:lnTo>
                    <a:pt x="183721" y="6591299"/>
                  </a:lnTo>
                  <a:lnTo>
                    <a:pt x="188557" y="6642099"/>
                  </a:lnTo>
                  <a:lnTo>
                    <a:pt x="195260" y="6680199"/>
                  </a:lnTo>
                  <a:lnTo>
                    <a:pt x="203794" y="6730999"/>
                  </a:lnTo>
                  <a:lnTo>
                    <a:pt x="214119" y="6781799"/>
                  </a:lnTo>
                  <a:lnTo>
                    <a:pt x="226197" y="6819899"/>
                  </a:lnTo>
                  <a:lnTo>
                    <a:pt x="239990" y="6870699"/>
                  </a:lnTo>
                  <a:lnTo>
                    <a:pt x="255459" y="6908799"/>
                  </a:lnTo>
                  <a:lnTo>
                    <a:pt x="272566" y="6959599"/>
                  </a:lnTo>
                  <a:lnTo>
                    <a:pt x="291274" y="6997699"/>
                  </a:lnTo>
                  <a:lnTo>
                    <a:pt x="311543" y="7035799"/>
                  </a:lnTo>
                  <a:lnTo>
                    <a:pt x="333336" y="7073899"/>
                  </a:lnTo>
                  <a:lnTo>
                    <a:pt x="356614" y="7111999"/>
                  </a:lnTo>
                  <a:lnTo>
                    <a:pt x="381338" y="7150099"/>
                  </a:lnTo>
                  <a:lnTo>
                    <a:pt x="407472" y="7188199"/>
                  </a:lnTo>
                  <a:lnTo>
                    <a:pt x="434975" y="7226299"/>
                  </a:lnTo>
                  <a:lnTo>
                    <a:pt x="463810" y="7264399"/>
                  </a:lnTo>
                  <a:lnTo>
                    <a:pt x="493940" y="7289799"/>
                  </a:lnTo>
                  <a:lnTo>
                    <a:pt x="525324" y="7327899"/>
                  </a:lnTo>
                  <a:lnTo>
                    <a:pt x="557926" y="7353299"/>
                  </a:lnTo>
                  <a:lnTo>
                    <a:pt x="591706" y="7391399"/>
                  </a:lnTo>
                  <a:lnTo>
                    <a:pt x="626627" y="7416799"/>
                  </a:lnTo>
                  <a:lnTo>
                    <a:pt x="662651" y="7442199"/>
                  </a:lnTo>
                  <a:lnTo>
                    <a:pt x="699738" y="7467599"/>
                  </a:lnTo>
                  <a:lnTo>
                    <a:pt x="737851" y="7492999"/>
                  </a:lnTo>
                  <a:lnTo>
                    <a:pt x="776951" y="7518399"/>
                  </a:lnTo>
                  <a:lnTo>
                    <a:pt x="817001" y="7543799"/>
                  </a:lnTo>
                  <a:lnTo>
                    <a:pt x="857961" y="7556499"/>
                  </a:lnTo>
                  <a:lnTo>
                    <a:pt x="899794" y="7581899"/>
                  </a:lnTo>
                  <a:lnTo>
                    <a:pt x="985924" y="7607299"/>
                  </a:lnTo>
                  <a:lnTo>
                    <a:pt x="1030145" y="7632699"/>
                  </a:lnTo>
                  <a:lnTo>
                    <a:pt x="1075086" y="7645399"/>
                  </a:lnTo>
                  <a:lnTo>
                    <a:pt x="1120707" y="7645399"/>
                  </a:lnTo>
                  <a:lnTo>
                    <a:pt x="1213840" y="7670799"/>
                  </a:lnTo>
                  <a:lnTo>
                    <a:pt x="6932584" y="7670799"/>
                  </a:lnTo>
                  <a:lnTo>
                    <a:pt x="6892543" y="7696199"/>
                  </a:lnTo>
                  <a:lnTo>
                    <a:pt x="6851703" y="7721599"/>
                  </a:lnTo>
                  <a:lnTo>
                    <a:pt x="6810093" y="7734299"/>
                  </a:lnTo>
                  <a:lnTo>
                    <a:pt x="6767740" y="7759699"/>
                  </a:lnTo>
                  <a:lnTo>
                    <a:pt x="6680928" y="7785099"/>
                  </a:lnTo>
                  <a:lnTo>
                    <a:pt x="6499682" y="7835899"/>
                  </a:lnTo>
                  <a:close/>
                </a:path>
                <a:path w="7619365" h="7848600">
                  <a:moveTo>
                    <a:pt x="6932584" y="7670799"/>
                  </a:moveTo>
                  <a:lnTo>
                    <a:pt x="6405082" y="7670799"/>
                  </a:lnTo>
                  <a:lnTo>
                    <a:pt x="6498215" y="7645399"/>
                  </a:lnTo>
                  <a:lnTo>
                    <a:pt x="6543836" y="7645399"/>
                  </a:lnTo>
                  <a:lnTo>
                    <a:pt x="6588777" y="7632699"/>
                  </a:lnTo>
                  <a:lnTo>
                    <a:pt x="6632998" y="7607299"/>
                  </a:lnTo>
                  <a:lnTo>
                    <a:pt x="6719128" y="7581899"/>
                  </a:lnTo>
                  <a:lnTo>
                    <a:pt x="6760961" y="7556499"/>
                  </a:lnTo>
                  <a:lnTo>
                    <a:pt x="6801921" y="7543799"/>
                  </a:lnTo>
                  <a:lnTo>
                    <a:pt x="6841971" y="7518399"/>
                  </a:lnTo>
                  <a:lnTo>
                    <a:pt x="6881071" y="7492999"/>
                  </a:lnTo>
                  <a:lnTo>
                    <a:pt x="6919184" y="7467599"/>
                  </a:lnTo>
                  <a:lnTo>
                    <a:pt x="6956271" y="7442199"/>
                  </a:lnTo>
                  <a:lnTo>
                    <a:pt x="6992295" y="7416799"/>
                  </a:lnTo>
                  <a:lnTo>
                    <a:pt x="7027216" y="7391399"/>
                  </a:lnTo>
                  <a:lnTo>
                    <a:pt x="7060996" y="7353299"/>
                  </a:lnTo>
                  <a:lnTo>
                    <a:pt x="7093598" y="7327899"/>
                  </a:lnTo>
                  <a:lnTo>
                    <a:pt x="7124983" y="7289799"/>
                  </a:lnTo>
                  <a:lnTo>
                    <a:pt x="7155112" y="7264399"/>
                  </a:lnTo>
                  <a:lnTo>
                    <a:pt x="7183947" y="7226299"/>
                  </a:lnTo>
                  <a:lnTo>
                    <a:pt x="7211451" y="7188199"/>
                  </a:lnTo>
                  <a:lnTo>
                    <a:pt x="7237584" y="7150099"/>
                  </a:lnTo>
                  <a:lnTo>
                    <a:pt x="7262308" y="7111999"/>
                  </a:lnTo>
                  <a:lnTo>
                    <a:pt x="7285586" y="7073899"/>
                  </a:lnTo>
                  <a:lnTo>
                    <a:pt x="7307379" y="7035799"/>
                  </a:lnTo>
                  <a:lnTo>
                    <a:pt x="7327648" y="6997699"/>
                  </a:lnTo>
                  <a:lnTo>
                    <a:pt x="7346356" y="6959599"/>
                  </a:lnTo>
                  <a:lnTo>
                    <a:pt x="7363463" y="6908799"/>
                  </a:lnTo>
                  <a:lnTo>
                    <a:pt x="7378933" y="6870699"/>
                  </a:lnTo>
                  <a:lnTo>
                    <a:pt x="7392726" y="6819899"/>
                  </a:lnTo>
                  <a:lnTo>
                    <a:pt x="7404804" y="6781799"/>
                  </a:lnTo>
                  <a:lnTo>
                    <a:pt x="7415128" y="6730999"/>
                  </a:lnTo>
                  <a:lnTo>
                    <a:pt x="7423662" y="6680199"/>
                  </a:lnTo>
                  <a:lnTo>
                    <a:pt x="7430366" y="6642099"/>
                  </a:lnTo>
                  <a:lnTo>
                    <a:pt x="7435202" y="6591299"/>
                  </a:lnTo>
                  <a:lnTo>
                    <a:pt x="7438131" y="6540499"/>
                  </a:lnTo>
                  <a:lnTo>
                    <a:pt x="7439116" y="6489699"/>
                  </a:lnTo>
                  <a:lnTo>
                    <a:pt x="7439116" y="1346199"/>
                  </a:lnTo>
                  <a:lnTo>
                    <a:pt x="7438131" y="1295399"/>
                  </a:lnTo>
                  <a:lnTo>
                    <a:pt x="7435202" y="1244599"/>
                  </a:lnTo>
                  <a:lnTo>
                    <a:pt x="7430366" y="1193799"/>
                  </a:lnTo>
                  <a:lnTo>
                    <a:pt x="7423662" y="1155699"/>
                  </a:lnTo>
                  <a:lnTo>
                    <a:pt x="7415128" y="1104899"/>
                  </a:lnTo>
                  <a:lnTo>
                    <a:pt x="7404804" y="1066799"/>
                  </a:lnTo>
                  <a:lnTo>
                    <a:pt x="7392726" y="1015999"/>
                  </a:lnTo>
                  <a:lnTo>
                    <a:pt x="7378933" y="977899"/>
                  </a:lnTo>
                  <a:lnTo>
                    <a:pt x="7363463" y="927099"/>
                  </a:lnTo>
                  <a:lnTo>
                    <a:pt x="7346356" y="888999"/>
                  </a:lnTo>
                  <a:lnTo>
                    <a:pt x="7327648" y="838199"/>
                  </a:lnTo>
                  <a:lnTo>
                    <a:pt x="7307379" y="800099"/>
                  </a:lnTo>
                  <a:lnTo>
                    <a:pt x="7285586" y="761999"/>
                  </a:lnTo>
                  <a:lnTo>
                    <a:pt x="7262308" y="723899"/>
                  </a:lnTo>
                  <a:lnTo>
                    <a:pt x="7237584" y="685799"/>
                  </a:lnTo>
                  <a:lnTo>
                    <a:pt x="7211451" y="647699"/>
                  </a:lnTo>
                  <a:lnTo>
                    <a:pt x="7183947" y="609599"/>
                  </a:lnTo>
                  <a:lnTo>
                    <a:pt x="7155112" y="571499"/>
                  </a:lnTo>
                  <a:lnTo>
                    <a:pt x="7124983" y="546099"/>
                  </a:lnTo>
                  <a:lnTo>
                    <a:pt x="7093598" y="507999"/>
                  </a:lnTo>
                  <a:lnTo>
                    <a:pt x="7060996" y="482599"/>
                  </a:lnTo>
                  <a:lnTo>
                    <a:pt x="7027216" y="444499"/>
                  </a:lnTo>
                  <a:lnTo>
                    <a:pt x="6992295" y="419099"/>
                  </a:lnTo>
                  <a:lnTo>
                    <a:pt x="6956271" y="393699"/>
                  </a:lnTo>
                  <a:lnTo>
                    <a:pt x="6919184" y="368299"/>
                  </a:lnTo>
                  <a:lnTo>
                    <a:pt x="6881071" y="342899"/>
                  </a:lnTo>
                  <a:lnTo>
                    <a:pt x="6841971" y="317499"/>
                  </a:lnTo>
                  <a:lnTo>
                    <a:pt x="6801921" y="292099"/>
                  </a:lnTo>
                  <a:lnTo>
                    <a:pt x="6760961" y="279399"/>
                  </a:lnTo>
                  <a:lnTo>
                    <a:pt x="6719128" y="253999"/>
                  </a:lnTo>
                  <a:lnTo>
                    <a:pt x="6543836" y="203199"/>
                  </a:lnTo>
                  <a:lnTo>
                    <a:pt x="6451951" y="177799"/>
                  </a:lnTo>
                  <a:lnTo>
                    <a:pt x="6405082" y="177799"/>
                  </a:lnTo>
                  <a:lnTo>
                    <a:pt x="6357647" y="165099"/>
                  </a:lnTo>
                  <a:lnTo>
                    <a:pt x="6932584" y="165099"/>
                  </a:lnTo>
                  <a:lnTo>
                    <a:pt x="6971796" y="190499"/>
                  </a:lnTo>
                  <a:lnTo>
                    <a:pt x="7010151" y="215899"/>
                  </a:lnTo>
                  <a:lnTo>
                    <a:pt x="7047618" y="241299"/>
                  </a:lnTo>
                  <a:lnTo>
                    <a:pt x="7084171" y="266699"/>
                  </a:lnTo>
                  <a:lnTo>
                    <a:pt x="7119778" y="292099"/>
                  </a:lnTo>
                  <a:lnTo>
                    <a:pt x="7154412" y="317499"/>
                  </a:lnTo>
                  <a:lnTo>
                    <a:pt x="7188044" y="355599"/>
                  </a:lnTo>
                  <a:lnTo>
                    <a:pt x="7220643" y="380999"/>
                  </a:lnTo>
                  <a:lnTo>
                    <a:pt x="7252182" y="419099"/>
                  </a:lnTo>
                  <a:lnTo>
                    <a:pt x="7282631" y="444499"/>
                  </a:lnTo>
                  <a:lnTo>
                    <a:pt x="7311961" y="482599"/>
                  </a:lnTo>
                  <a:lnTo>
                    <a:pt x="7340144" y="520699"/>
                  </a:lnTo>
                  <a:lnTo>
                    <a:pt x="7367149" y="558799"/>
                  </a:lnTo>
                  <a:lnTo>
                    <a:pt x="7392949" y="596899"/>
                  </a:lnTo>
                  <a:lnTo>
                    <a:pt x="7417514" y="634999"/>
                  </a:lnTo>
                  <a:lnTo>
                    <a:pt x="7440815" y="673099"/>
                  </a:lnTo>
                  <a:lnTo>
                    <a:pt x="7462823" y="711199"/>
                  </a:lnTo>
                  <a:lnTo>
                    <a:pt x="7483509" y="749299"/>
                  </a:lnTo>
                  <a:lnTo>
                    <a:pt x="7502844" y="800099"/>
                  </a:lnTo>
                  <a:lnTo>
                    <a:pt x="7520799" y="838199"/>
                  </a:lnTo>
                  <a:lnTo>
                    <a:pt x="7537345" y="876299"/>
                  </a:lnTo>
                  <a:lnTo>
                    <a:pt x="7552453" y="927099"/>
                  </a:lnTo>
                  <a:lnTo>
                    <a:pt x="7566094" y="965199"/>
                  </a:lnTo>
                  <a:lnTo>
                    <a:pt x="7578239" y="1015999"/>
                  </a:lnTo>
                  <a:lnTo>
                    <a:pt x="7588858" y="1054099"/>
                  </a:lnTo>
                  <a:lnTo>
                    <a:pt x="7597924" y="1104899"/>
                  </a:lnTo>
                  <a:lnTo>
                    <a:pt x="7605406" y="1155699"/>
                  </a:lnTo>
                  <a:lnTo>
                    <a:pt x="7611276" y="1193799"/>
                  </a:lnTo>
                  <a:lnTo>
                    <a:pt x="7615505" y="1244599"/>
                  </a:lnTo>
                  <a:lnTo>
                    <a:pt x="7618064" y="1295399"/>
                  </a:lnTo>
                  <a:lnTo>
                    <a:pt x="7618922" y="1346199"/>
                  </a:lnTo>
                  <a:lnTo>
                    <a:pt x="7618922" y="6502399"/>
                  </a:lnTo>
                  <a:lnTo>
                    <a:pt x="7618064" y="6540499"/>
                  </a:lnTo>
                  <a:lnTo>
                    <a:pt x="7615505" y="6591299"/>
                  </a:lnTo>
                  <a:lnTo>
                    <a:pt x="7611276" y="6642099"/>
                  </a:lnTo>
                  <a:lnTo>
                    <a:pt x="7605406" y="6692899"/>
                  </a:lnTo>
                  <a:lnTo>
                    <a:pt x="7597924" y="6730999"/>
                  </a:lnTo>
                  <a:lnTo>
                    <a:pt x="7588858" y="6781799"/>
                  </a:lnTo>
                  <a:lnTo>
                    <a:pt x="7578239" y="6832599"/>
                  </a:lnTo>
                  <a:lnTo>
                    <a:pt x="7566094" y="6870699"/>
                  </a:lnTo>
                  <a:lnTo>
                    <a:pt x="7552453" y="6921499"/>
                  </a:lnTo>
                  <a:lnTo>
                    <a:pt x="7537345" y="6959599"/>
                  </a:lnTo>
                  <a:lnTo>
                    <a:pt x="7520799" y="6997699"/>
                  </a:lnTo>
                  <a:lnTo>
                    <a:pt x="7502844" y="7048499"/>
                  </a:lnTo>
                  <a:lnTo>
                    <a:pt x="7483509" y="7086599"/>
                  </a:lnTo>
                  <a:lnTo>
                    <a:pt x="7462823" y="7124699"/>
                  </a:lnTo>
                  <a:lnTo>
                    <a:pt x="7440815" y="7162799"/>
                  </a:lnTo>
                  <a:lnTo>
                    <a:pt x="7417514" y="7213599"/>
                  </a:lnTo>
                  <a:lnTo>
                    <a:pt x="7392949" y="7251699"/>
                  </a:lnTo>
                  <a:lnTo>
                    <a:pt x="7367149" y="7277099"/>
                  </a:lnTo>
                  <a:lnTo>
                    <a:pt x="7340144" y="7315199"/>
                  </a:lnTo>
                  <a:lnTo>
                    <a:pt x="7311961" y="7353299"/>
                  </a:lnTo>
                  <a:lnTo>
                    <a:pt x="7282631" y="7391399"/>
                  </a:lnTo>
                  <a:lnTo>
                    <a:pt x="7252182" y="7429499"/>
                  </a:lnTo>
                  <a:lnTo>
                    <a:pt x="7220643" y="7454899"/>
                  </a:lnTo>
                  <a:lnTo>
                    <a:pt x="7188044" y="7492999"/>
                  </a:lnTo>
                  <a:lnTo>
                    <a:pt x="7154412" y="7518399"/>
                  </a:lnTo>
                  <a:lnTo>
                    <a:pt x="7119778" y="7543799"/>
                  </a:lnTo>
                  <a:lnTo>
                    <a:pt x="7084171" y="7581899"/>
                  </a:lnTo>
                  <a:lnTo>
                    <a:pt x="7047618" y="7607299"/>
                  </a:lnTo>
                  <a:lnTo>
                    <a:pt x="7010151" y="7632699"/>
                  </a:lnTo>
                  <a:lnTo>
                    <a:pt x="6971796" y="7658099"/>
                  </a:lnTo>
                  <a:lnTo>
                    <a:pt x="6932584" y="7670799"/>
                  </a:lnTo>
                  <a:close/>
                </a:path>
                <a:path w="7619365" h="7848600">
                  <a:moveTo>
                    <a:pt x="6428386" y="7848599"/>
                  </a:moveTo>
                  <a:lnTo>
                    <a:pt x="1190536" y="7848599"/>
                  </a:lnTo>
                  <a:lnTo>
                    <a:pt x="1165970" y="7835899"/>
                  </a:lnTo>
                  <a:lnTo>
                    <a:pt x="6452953" y="7835899"/>
                  </a:lnTo>
                  <a:lnTo>
                    <a:pt x="6428386" y="7848599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5199"/>
              </a:lnSpc>
              <a:spcBef>
                <a:spcPts val="90"/>
              </a:spcBef>
            </a:pPr>
            <a:r>
              <a:rPr spc="85" dirty="0"/>
              <a:t>Islamic</a:t>
            </a:r>
            <a:r>
              <a:rPr spc="-100" dirty="0"/>
              <a:t> </a:t>
            </a:r>
            <a:r>
              <a:rPr spc="100" dirty="0"/>
              <a:t>finance</a:t>
            </a:r>
            <a:r>
              <a:rPr spc="-100" dirty="0"/>
              <a:t> </a:t>
            </a:r>
            <a:r>
              <a:rPr dirty="0"/>
              <a:t>in</a:t>
            </a:r>
            <a:r>
              <a:rPr spc="-100" dirty="0"/>
              <a:t> </a:t>
            </a:r>
            <a:r>
              <a:rPr spc="65" dirty="0"/>
              <a:t>Sub-</a:t>
            </a:r>
            <a:r>
              <a:rPr spc="175" dirty="0"/>
              <a:t>Saharan</a:t>
            </a:r>
            <a:r>
              <a:rPr spc="-100" dirty="0"/>
              <a:t> </a:t>
            </a:r>
            <a:r>
              <a:rPr dirty="0"/>
              <a:t>Africa</a:t>
            </a:r>
            <a:r>
              <a:rPr spc="-105" dirty="0"/>
              <a:t> </a:t>
            </a:r>
            <a:r>
              <a:rPr dirty="0"/>
              <a:t>is</a:t>
            </a:r>
            <a:r>
              <a:rPr spc="-100" dirty="0"/>
              <a:t> </a:t>
            </a:r>
            <a:r>
              <a:rPr spc="160" dirty="0"/>
              <a:t>at</a:t>
            </a:r>
            <a:r>
              <a:rPr spc="-100" dirty="0"/>
              <a:t> </a:t>
            </a:r>
            <a:r>
              <a:rPr spc="305" dirty="0"/>
              <a:t>a </a:t>
            </a:r>
            <a:r>
              <a:rPr spc="135" dirty="0"/>
              <a:t>nascent</a:t>
            </a:r>
            <a:r>
              <a:rPr spc="-114" dirty="0"/>
              <a:t> </a:t>
            </a:r>
            <a:r>
              <a:rPr spc="50" dirty="0"/>
              <a:t>stage,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/>
          </a:p>
          <a:p>
            <a:pPr marL="12700" marR="83185">
              <a:lnSpc>
                <a:spcPct val="115199"/>
              </a:lnSpc>
            </a:pPr>
            <a:r>
              <a:rPr dirty="0"/>
              <a:t>However,</a:t>
            </a:r>
            <a:r>
              <a:rPr spc="-100" dirty="0"/>
              <a:t> </a:t>
            </a:r>
            <a:r>
              <a:rPr spc="-50" dirty="0"/>
              <a:t>it</a:t>
            </a:r>
            <a:r>
              <a:rPr spc="-100" dirty="0"/>
              <a:t> </a:t>
            </a:r>
            <a:r>
              <a:rPr spc="150" dirty="0"/>
              <a:t>has</a:t>
            </a:r>
            <a:r>
              <a:rPr spc="-100" dirty="0"/>
              <a:t> </a:t>
            </a:r>
            <a:r>
              <a:rPr spc="55" dirty="0"/>
              <a:t>potential</a:t>
            </a:r>
            <a:r>
              <a:rPr spc="-100" dirty="0"/>
              <a:t> </a:t>
            </a:r>
            <a:r>
              <a:rPr spc="125" dirty="0"/>
              <a:t>due</a:t>
            </a:r>
            <a:r>
              <a:rPr spc="-100" dirty="0"/>
              <a:t> </a:t>
            </a:r>
            <a:r>
              <a:rPr dirty="0"/>
              <a:t>to</a:t>
            </a:r>
            <a:r>
              <a:rPr spc="-100" dirty="0"/>
              <a:t> </a:t>
            </a:r>
            <a:r>
              <a:rPr spc="75" dirty="0"/>
              <a:t>the</a:t>
            </a:r>
            <a:r>
              <a:rPr spc="-100" dirty="0"/>
              <a:t> </a:t>
            </a:r>
            <a:r>
              <a:rPr spc="-50" dirty="0"/>
              <a:t>size</a:t>
            </a:r>
            <a:r>
              <a:rPr spc="-100" dirty="0"/>
              <a:t> </a:t>
            </a:r>
            <a:r>
              <a:rPr spc="160" dirty="0"/>
              <a:t>and </a:t>
            </a:r>
            <a:r>
              <a:rPr spc="45" dirty="0"/>
              <a:t>expansion</a:t>
            </a:r>
            <a:r>
              <a:rPr spc="-105" dirty="0"/>
              <a:t> </a:t>
            </a:r>
            <a:r>
              <a:rPr dirty="0"/>
              <a:t>of</a:t>
            </a:r>
            <a:r>
              <a:rPr spc="-100" dirty="0"/>
              <a:t> </a:t>
            </a:r>
            <a:r>
              <a:rPr spc="-10" dirty="0"/>
              <a:t>its</a:t>
            </a:r>
            <a:r>
              <a:rPr spc="-105" dirty="0"/>
              <a:t> </a:t>
            </a:r>
            <a:r>
              <a:rPr dirty="0"/>
              <a:t>Muslim</a:t>
            </a:r>
            <a:r>
              <a:rPr spc="-105" dirty="0"/>
              <a:t> </a:t>
            </a:r>
            <a:r>
              <a:rPr spc="55" dirty="0"/>
              <a:t>population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/>
          </a:p>
          <a:p>
            <a:pPr marL="12700" marR="50165" indent="95885">
              <a:lnSpc>
                <a:spcPct val="115199"/>
              </a:lnSpc>
              <a:spcBef>
                <a:spcPts val="5"/>
              </a:spcBef>
            </a:pPr>
            <a:r>
              <a:rPr spc="85" dirty="0"/>
              <a:t>Islamic</a:t>
            </a:r>
            <a:r>
              <a:rPr spc="-120" dirty="0"/>
              <a:t> </a:t>
            </a:r>
            <a:r>
              <a:rPr spc="100" dirty="0"/>
              <a:t>finance</a:t>
            </a:r>
            <a:r>
              <a:rPr spc="-120" dirty="0"/>
              <a:t> </a:t>
            </a:r>
            <a:r>
              <a:rPr spc="110" dirty="0"/>
              <a:t>broadens</a:t>
            </a:r>
            <a:r>
              <a:rPr spc="-120" dirty="0"/>
              <a:t> </a:t>
            </a:r>
            <a:r>
              <a:rPr spc="75" dirty="0"/>
              <a:t>the</a:t>
            </a:r>
            <a:r>
              <a:rPr spc="-120" dirty="0"/>
              <a:t> </a:t>
            </a:r>
            <a:r>
              <a:rPr spc="130" dirty="0"/>
              <a:t>range</a:t>
            </a:r>
            <a:r>
              <a:rPr spc="-114" dirty="0"/>
              <a:t> </a:t>
            </a:r>
            <a:r>
              <a:rPr spc="-25" dirty="0"/>
              <a:t>of </a:t>
            </a:r>
            <a:r>
              <a:rPr spc="70" dirty="0"/>
              <a:t>financial</a:t>
            </a:r>
            <a:r>
              <a:rPr spc="-95" dirty="0"/>
              <a:t> </a:t>
            </a:r>
            <a:r>
              <a:rPr spc="75" dirty="0"/>
              <a:t>services</a:t>
            </a:r>
            <a:r>
              <a:rPr spc="-95" dirty="0"/>
              <a:t> </a:t>
            </a:r>
            <a:r>
              <a:rPr spc="185" dirty="0"/>
              <a:t>and</a:t>
            </a:r>
            <a:r>
              <a:rPr spc="-100" dirty="0"/>
              <a:t> </a:t>
            </a:r>
            <a:r>
              <a:rPr dirty="0"/>
              <a:t>thus</a:t>
            </a:r>
            <a:r>
              <a:rPr spc="-95" dirty="0"/>
              <a:t> </a:t>
            </a:r>
            <a:r>
              <a:rPr spc="150" dirty="0"/>
              <a:t>has</a:t>
            </a:r>
            <a:r>
              <a:rPr spc="-90" dirty="0"/>
              <a:t> </a:t>
            </a:r>
            <a:r>
              <a:rPr spc="75" dirty="0"/>
              <a:t>the</a:t>
            </a:r>
            <a:r>
              <a:rPr spc="-95" dirty="0"/>
              <a:t> </a:t>
            </a:r>
            <a:r>
              <a:rPr spc="45" dirty="0"/>
              <a:t>potential </a:t>
            </a:r>
            <a:r>
              <a:rPr dirty="0"/>
              <a:t>to</a:t>
            </a:r>
            <a:r>
              <a:rPr spc="-75" dirty="0"/>
              <a:t> </a:t>
            </a:r>
            <a:r>
              <a:rPr spc="90" dirty="0"/>
              <a:t>promote</a:t>
            </a:r>
            <a:r>
              <a:rPr spc="-70" dirty="0"/>
              <a:t> </a:t>
            </a:r>
            <a:r>
              <a:rPr spc="70" dirty="0"/>
              <a:t>financial</a:t>
            </a:r>
            <a:r>
              <a:rPr spc="-70" dirty="0"/>
              <a:t> </a:t>
            </a:r>
            <a:r>
              <a:rPr dirty="0"/>
              <a:t>inclusion</a:t>
            </a:r>
            <a:r>
              <a:rPr spc="-70" dirty="0"/>
              <a:t> </a:t>
            </a:r>
            <a:r>
              <a:rPr dirty="0"/>
              <a:t>in</a:t>
            </a:r>
            <a:r>
              <a:rPr spc="-75" dirty="0"/>
              <a:t> </a:t>
            </a:r>
            <a:r>
              <a:rPr spc="-10" dirty="0"/>
              <a:t>Africa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/>
          </a:p>
          <a:p>
            <a:pPr marL="12700" marR="94615" indent="95885">
              <a:lnSpc>
                <a:spcPct val="115199"/>
              </a:lnSpc>
            </a:pPr>
            <a:r>
              <a:rPr spc="85" dirty="0"/>
              <a:t>Islamic</a:t>
            </a:r>
            <a:r>
              <a:rPr spc="-105" dirty="0"/>
              <a:t> </a:t>
            </a:r>
            <a:r>
              <a:rPr spc="70" dirty="0"/>
              <a:t>financing</a:t>
            </a:r>
            <a:r>
              <a:rPr spc="-110" dirty="0"/>
              <a:t> </a:t>
            </a:r>
            <a:r>
              <a:rPr spc="229" dirty="0"/>
              <a:t>can</a:t>
            </a:r>
            <a:r>
              <a:rPr spc="-105" dirty="0"/>
              <a:t> </a:t>
            </a:r>
            <a:r>
              <a:rPr spc="85" dirty="0"/>
              <a:t>also</a:t>
            </a:r>
            <a:r>
              <a:rPr spc="-105" dirty="0"/>
              <a:t> </a:t>
            </a:r>
            <a:r>
              <a:rPr spc="50" dirty="0"/>
              <a:t>contribute</a:t>
            </a:r>
            <a:r>
              <a:rPr spc="-105" dirty="0"/>
              <a:t> </a:t>
            </a:r>
            <a:r>
              <a:rPr dirty="0"/>
              <a:t>to</a:t>
            </a:r>
            <a:r>
              <a:rPr spc="-105" dirty="0"/>
              <a:t> </a:t>
            </a:r>
            <a:r>
              <a:rPr spc="50" dirty="0"/>
              <a:t>the </a:t>
            </a:r>
            <a:r>
              <a:rPr spc="110" dirty="0"/>
              <a:t>development</a:t>
            </a:r>
            <a:r>
              <a:rPr spc="-130" dirty="0"/>
              <a:t> </a:t>
            </a:r>
            <a:r>
              <a:rPr dirty="0"/>
              <a:t>of</a:t>
            </a:r>
            <a:r>
              <a:rPr spc="-125" dirty="0"/>
              <a:t> </a:t>
            </a:r>
            <a:r>
              <a:rPr spc="85" dirty="0"/>
              <a:t>small</a:t>
            </a:r>
            <a:r>
              <a:rPr spc="-125" dirty="0"/>
              <a:t> </a:t>
            </a:r>
            <a:r>
              <a:rPr spc="185" dirty="0"/>
              <a:t>and</a:t>
            </a:r>
            <a:r>
              <a:rPr spc="-130" dirty="0"/>
              <a:t> </a:t>
            </a:r>
            <a:r>
              <a:rPr spc="125" dirty="0"/>
              <a:t>medium </a:t>
            </a:r>
            <a:r>
              <a:rPr dirty="0"/>
              <a:t>enterprises</a:t>
            </a:r>
            <a:r>
              <a:rPr spc="35" dirty="0"/>
              <a:t> </a:t>
            </a:r>
            <a:r>
              <a:rPr spc="185" dirty="0"/>
              <a:t>and</a:t>
            </a:r>
            <a:r>
              <a:rPr spc="35" dirty="0"/>
              <a:t> </a:t>
            </a:r>
            <a:r>
              <a:rPr spc="95" dirty="0"/>
              <a:t>microfinance</a:t>
            </a:r>
            <a:r>
              <a:rPr spc="35" dirty="0"/>
              <a:t> </a:t>
            </a:r>
            <a:r>
              <a:rPr spc="45" dirty="0"/>
              <a:t>activities</a:t>
            </a:r>
          </a:p>
        </p:txBody>
      </p:sp>
      <p:sp>
        <p:nvSpPr>
          <p:cNvPr id="9" name="object 9"/>
          <p:cNvSpPr/>
          <p:nvPr/>
        </p:nvSpPr>
        <p:spPr>
          <a:xfrm>
            <a:off x="176872" y="2957876"/>
            <a:ext cx="747395" cy="747395"/>
          </a:xfrm>
          <a:custGeom>
            <a:avLst/>
            <a:gdLst/>
            <a:ahLst/>
            <a:cxnLst/>
            <a:rect l="l" t="t" r="r" b="b"/>
            <a:pathLst>
              <a:path w="747394" h="747395">
                <a:moveTo>
                  <a:pt x="373534" y="747051"/>
                </a:moveTo>
                <a:lnTo>
                  <a:pt x="326671" y="744142"/>
                </a:lnTo>
                <a:lnTo>
                  <a:pt x="281554" y="735644"/>
                </a:lnTo>
                <a:lnTo>
                  <a:pt x="238523" y="721909"/>
                </a:lnTo>
                <a:lnTo>
                  <a:pt x="197929" y="703287"/>
                </a:lnTo>
                <a:lnTo>
                  <a:pt x="160122" y="680128"/>
                </a:lnTo>
                <a:lnTo>
                  <a:pt x="125452" y="652782"/>
                </a:lnTo>
                <a:lnTo>
                  <a:pt x="94269" y="621599"/>
                </a:lnTo>
                <a:lnTo>
                  <a:pt x="66923" y="586929"/>
                </a:lnTo>
                <a:lnTo>
                  <a:pt x="43764" y="549122"/>
                </a:lnTo>
                <a:lnTo>
                  <a:pt x="25142" y="508528"/>
                </a:lnTo>
                <a:lnTo>
                  <a:pt x="11407" y="465498"/>
                </a:lnTo>
                <a:lnTo>
                  <a:pt x="2910" y="420380"/>
                </a:lnTo>
                <a:lnTo>
                  <a:pt x="0" y="373526"/>
                </a:lnTo>
                <a:lnTo>
                  <a:pt x="2910" y="326671"/>
                </a:lnTo>
                <a:lnTo>
                  <a:pt x="11407" y="281554"/>
                </a:lnTo>
                <a:lnTo>
                  <a:pt x="25142" y="238523"/>
                </a:lnTo>
                <a:lnTo>
                  <a:pt x="43764" y="197929"/>
                </a:lnTo>
                <a:lnTo>
                  <a:pt x="66923" y="160122"/>
                </a:lnTo>
                <a:lnTo>
                  <a:pt x="94269" y="125452"/>
                </a:lnTo>
                <a:lnTo>
                  <a:pt x="125452" y="94269"/>
                </a:lnTo>
                <a:lnTo>
                  <a:pt x="160122" y="66923"/>
                </a:lnTo>
                <a:lnTo>
                  <a:pt x="197929" y="43764"/>
                </a:lnTo>
                <a:lnTo>
                  <a:pt x="238523" y="25142"/>
                </a:lnTo>
                <a:lnTo>
                  <a:pt x="281554" y="11407"/>
                </a:lnTo>
                <a:lnTo>
                  <a:pt x="326671" y="2910"/>
                </a:lnTo>
                <a:lnTo>
                  <a:pt x="373526" y="0"/>
                </a:lnTo>
                <a:lnTo>
                  <a:pt x="420380" y="2910"/>
                </a:lnTo>
                <a:lnTo>
                  <a:pt x="465498" y="11407"/>
                </a:lnTo>
                <a:lnTo>
                  <a:pt x="508528" y="25142"/>
                </a:lnTo>
                <a:lnTo>
                  <a:pt x="549122" y="43764"/>
                </a:lnTo>
                <a:lnTo>
                  <a:pt x="586929" y="66923"/>
                </a:lnTo>
                <a:lnTo>
                  <a:pt x="621599" y="94269"/>
                </a:lnTo>
                <a:lnTo>
                  <a:pt x="652782" y="125452"/>
                </a:lnTo>
                <a:lnTo>
                  <a:pt x="680128" y="160122"/>
                </a:lnTo>
                <a:lnTo>
                  <a:pt x="703287" y="197929"/>
                </a:lnTo>
                <a:lnTo>
                  <a:pt x="721909" y="238523"/>
                </a:lnTo>
                <a:lnTo>
                  <a:pt x="735644" y="281554"/>
                </a:lnTo>
                <a:lnTo>
                  <a:pt x="744142" y="326671"/>
                </a:lnTo>
                <a:lnTo>
                  <a:pt x="747052" y="373526"/>
                </a:lnTo>
                <a:lnTo>
                  <a:pt x="744142" y="420380"/>
                </a:lnTo>
                <a:lnTo>
                  <a:pt x="735644" y="465498"/>
                </a:lnTo>
                <a:lnTo>
                  <a:pt x="721909" y="508528"/>
                </a:lnTo>
                <a:lnTo>
                  <a:pt x="703287" y="549122"/>
                </a:lnTo>
                <a:lnTo>
                  <a:pt x="680128" y="586929"/>
                </a:lnTo>
                <a:lnTo>
                  <a:pt x="652782" y="621599"/>
                </a:lnTo>
                <a:lnTo>
                  <a:pt x="621599" y="652782"/>
                </a:lnTo>
                <a:lnTo>
                  <a:pt x="586929" y="680128"/>
                </a:lnTo>
                <a:lnTo>
                  <a:pt x="549122" y="703287"/>
                </a:lnTo>
                <a:lnTo>
                  <a:pt x="508528" y="721909"/>
                </a:lnTo>
                <a:lnTo>
                  <a:pt x="465498" y="735644"/>
                </a:lnTo>
                <a:lnTo>
                  <a:pt x="420380" y="744142"/>
                </a:lnTo>
                <a:lnTo>
                  <a:pt x="373534" y="7470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6872" y="4396448"/>
            <a:ext cx="747395" cy="747395"/>
          </a:xfrm>
          <a:custGeom>
            <a:avLst/>
            <a:gdLst/>
            <a:ahLst/>
            <a:cxnLst/>
            <a:rect l="l" t="t" r="r" b="b"/>
            <a:pathLst>
              <a:path w="747394" h="747395">
                <a:moveTo>
                  <a:pt x="373526" y="747052"/>
                </a:moveTo>
                <a:lnTo>
                  <a:pt x="326671" y="744141"/>
                </a:lnTo>
                <a:lnTo>
                  <a:pt x="281554" y="735644"/>
                </a:lnTo>
                <a:lnTo>
                  <a:pt x="238523" y="721909"/>
                </a:lnTo>
                <a:lnTo>
                  <a:pt x="197929" y="703287"/>
                </a:lnTo>
                <a:lnTo>
                  <a:pt x="160122" y="680128"/>
                </a:lnTo>
                <a:lnTo>
                  <a:pt x="125452" y="652782"/>
                </a:lnTo>
                <a:lnTo>
                  <a:pt x="94269" y="621599"/>
                </a:lnTo>
                <a:lnTo>
                  <a:pt x="66923" y="586929"/>
                </a:lnTo>
                <a:lnTo>
                  <a:pt x="43764" y="549122"/>
                </a:lnTo>
                <a:lnTo>
                  <a:pt x="25142" y="508528"/>
                </a:lnTo>
                <a:lnTo>
                  <a:pt x="11407" y="465498"/>
                </a:lnTo>
                <a:lnTo>
                  <a:pt x="2910" y="420380"/>
                </a:lnTo>
                <a:lnTo>
                  <a:pt x="0" y="373526"/>
                </a:lnTo>
                <a:lnTo>
                  <a:pt x="2910" y="326671"/>
                </a:lnTo>
                <a:lnTo>
                  <a:pt x="11407" y="281554"/>
                </a:lnTo>
                <a:lnTo>
                  <a:pt x="25142" y="238523"/>
                </a:lnTo>
                <a:lnTo>
                  <a:pt x="43764" y="197929"/>
                </a:lnTo>
                <a:lnTo>
                  <a:pt x="66923" y="160122"/>
                </a:lnTo>
                <a:lnTo>
                  <a:pt x="94269" y="125452"/>
                </a:lnTo>
                <a:lnTo>
                  <a:pt x="125452" y="94269"/>
                </a:lnTo>
                <a:lnTo>
                  <a:pt x="160122" y="66923"/>
                </a:lnTo>
                <a:lnTo>
                  <a:pt x="197929" y="43764"/>
                </a:lnTo>
                <a:lnTo>
                  <a:pt x="238523" y="25142"/>
                </a:lnTo>
                <a:lnTo>
                  <a:pt x="281554" y="11407"/>
                </a:lnTo>
                <a:lnTo>
                  <a:pt x="326671" y="2910"/>
                </a:lnTo>
                <a:lnTo>
                  <a:pt x="373526" y="0"/>
                </a:lnTo>
                <a:lnTo>
                  <a:pt x="420380" y="2910"/>
                </a:lnTo>
                <a:lnTo>
                  <a:pt x="465498" y="11407"/>
                </a:lnTo>
                <a:lnTo>
                  <a:pt x="508528" y="25142"/>
                </a:lnTo>
                <a:lnTo>
                  <a:pt x="549122" y="43764"/>
                </a:lnTo>
                <a:lnTo>
                  <a:pt x="586929" y="66923"/>
                </a:lnTo>
                <a:lnTo>
                  <a:pt x="621599" y="94269"/>
                </a:lnTo>
                <a:lnTo>
                  <a:pt x="652782" y="125452"/>
                </a:lnTo>
                <a:lnTo>
                  <a:pt x="680128" y="160122"/>
                </a:lnTo>
                <a:lnTo>
                  <a:pt x="703287" y="197929"/>
                </a:lnTo>
                <a:lnTo>
                  <a:pt x="721909" y="238523"/>
                </a:lnTo>
                <a:lnTo>
                  <a:pt x="735644" y="281554"/>
                </a:lnTo>
                <a:lnTo>
                  <a:pt x="744142" y="326671"/>
                </a:lnTo>
                <a:lnTo>
                  <a:pt x="747052" y="373526"/>
                </a:lnTo>
                <a:lnTo>
                  <a:pt x="744142" y="420380"/>
                </a:lnTo>
                <a:lnTo>
                  <a:pt x="735644" y="465498"/>
                </a:lnTo>
                <a:lnTo>
                  <a:pt x="721909" y="508528"/>
                </a:lnTo>
                <a:lnTo>
                  <a:pt x="703287" y="549122"/>
                </a:lnTo>
                <a:lnTo>
                  <a:pt x="680128" y="586929"/>
                </a:lnTo>
                <a:lnTo>
                  <a:pt x="652782" y="621599"/>
                </a:lnTo>
                <a:lnTo>
                  <a:pt x="621599" y="652782"/>
                </a:lnTo>
                <a:lnTo>
                  <a:pt x="586929" y="680128"/>
                </a:lnTo>
                <a:lnTo>
                  <a:pt x="549122" y="703287"/>
                </a:lnTo>
                <a:lnTo>
                  <a:pt x="508528" y="721909"/>
                </a:lnTo>
                <a:lnTo>
                  <a:pt x="465498" y="735644"/>
                </a:lnTo>
                <a:lnTo>
                  <a:pt x="420380" y="744141"/>
                </a:lnTo>
                <a:lnTo>
                  <a:pt x="373526" y="7470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6872" y="5838825"/>
            <a:ext cx="747395" cy="747395"/>
          </a:xfrm>
          <a:custGeom>
            <a:avLst/>
            <a:gdLst/>
            <a:ahLst/>
            <a:cxnLst/>
            <a:rect l="l" t="t" r="r" b="b"/>
            <a:pathLst>
              <a:path w="747394" h="747395">
                <a:moveTo>
                  <a:pt x="373528" y="747052"/>
                </a:moveTo>
                <a:lnTo>
                  <a:pt x="326671" y="744141"/>
                </a:lnTo>
                <a:lnTo>
                  <a:pt x="281554" y="735644"/>
                </a:lnTo>
                <a:lnTo>
                  <a:pt x="238523" y="721909"/>
                </a:lnTo>
                <a:lnTo>
                  <a:pt x="197929" y="703287"/>
                </a:lnTo>
                <a:lnTo>
                  <a:pt x="160122" y="680128"/>
                </a:lnTo>
                <a:lnTo>
                  <a:pt x="125452" y="652782"/>
                </a:lnTo>
                <a:lnTo>
                  <a:pt x="94269" y="621599"/>
                </a:lnTo>
                <a:lnTo>
                  <a:pt x="66923" y="586929"/>
                </a:lnTo>
                <a:lnTo>
                  <a:pt x="43764" y="549122"/>
                </a:lnTo>
                <a:lnTo>
                  <a:pt x="25142" y="508528"/>
                </a:lnTo>
                <a:lnTo>
                  <a:pt x="11407" y="465497"/>
                </a:lnTo>
                <a:lnTo>
                  <a:pt x="2910" y="420380"/>
                </a:lnTo>
                <a:lnTo>
                  <a:pt x="0" y="373526"/>
                </a:lnTo>
                <a:lnTo>
                  <a:pt x="2910" y="326671"/>
                </a:lnTo>
                <a:lnTo>
                  <a:pt x="11407" y="281554"/>
                </a:lnTo>
                <a:lnTo>
                  <a:pt x="25142" y="238523"/>
                </a:lnTo>
                <a:lnTo>
                  <a:pt x="43764" y="197929"/>
                </a:lnTo>
                <a:lnTo>
                  <a:pt x="66923" y="160122"/>
                </a:lnTo>
                <a:lnTo>
                  <a:pt x="94269" y="125452"/>
                </a:lnTo>
                <a:lnTo>
                  <a:pt x="125452" y="94269"/>
                </a:lnTo>
                <a:lnTo>
                  <a:pt x="160122" y="66923"/>
                </a:lnTo>
                <a:lnTo>
                  <a:pt x="197929" y="43764"/>
                </a:lnTo>
                <a:lnTo>
                  <a:pt x="238523" y="25142"/>
                </a:lnTo>
                <a:lnTo>
                  <a:pt x="281554" y="11407"/>
                </a:lnTo>
                <a:lnTo>
                  <a:pt x="326671" y="2910"/>
                </a:lnTo>
                <a:lnTo>
                  <a:pt x="373526" y="0"/>
                </a:lnTo>
                <a:lnTo>
                  <a:pt x="420380" y="2910"/>
                </a:lnTo>
                <a:lnTo>
                  <a:pt x="465498" y="11407"/>
                </a:lnTo>
                <a:lnTo>
                  <a:pt x="508528" y="25142"/>
                </a:lnTo>
                <a:lnTo>
                  <a:pt x="549122" y="43764"/>
                </a:lnTo>
                <a:lnTo>
                  <a:pt x="586929" y="66923"/>
                </a:lnTo>
                <a:lnTo>
                  <a:pt x="621599" y="94269"/>
                </a:lnTo>
                <a:lnTo>
                  <a:pt x="652782" y="125452"/>
                </a:lnTo>
                <a:lnTo>
                  <a:pt x="680128" y="160122"/>
                </a:lnTo>
                <a:lnTo>
                  <a:pt x="703287" y="197929"/>
                </a:lnTo>
                <a:lnTo>
                  <a:pt x="721909" y="238523"/>
                </a:lnTo>
                <a:lnTo>
                  <a:pt x="735644" y="281554"/>
                </a:lnTo>
                <a:lnTo>
                  <a:pt x="744142" y="326671"/>
                </a:lnTo>
                <a:lnTo>
                  <a:pt x="747052" y="373526"/>
                </a:lnTo>
                <a:lnTo>
                  <a:pt x="744142" y="420380"/>
                </a:lnTo>
                <a:lnTo>
                  <a:pt x="735644" y="465497"/>
                </a:lnTo>
                <a:lnTo>
                  <a:pt x="721909" y="508528"/>
                </a:lnTo>
                <a:lnTo>
                  <a:pt x="703287" y="549122"/>
                </a:lnTo>
                <a:lnTo>
                  <a:pt x="680128" y="586929"/>
                </a:lnTo>
                <a:lnTo>
                  <a:pt x="652782" y="621599"/>
                </a:lnTo>
                <a:lnTo>
                  <a:pt x="621599" y="652782"/>
                </a:lnTo>
                <a:lnTo>
                  <a:pt x="586929" y="680128"/>
                </a:lnTo>
                <a:lnTo>
                  <a:pt x="549122" y="703287"/>
                </a:lnTo>
                <a:lnTo>
                  <a:pt x="508528" y="721909"/>
                </a:lnTo>
                <a:lnTo>
                  <a:pt x="465498" y="735644"/>
                </a:lnTo>
                <a:lnTo>
                  <a:pt x="420380" y="744141"/>
                </a:lnTo>
                <a:lnTo>
                  <a:pt x="373528" y="7470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6872" y="7759764"/>
            <a:ext cx="747395" cy="747395"/>
          </a:xfrm>
          <a:custGeom>
            <a:avLst/>
            <a:gdLst/>
            <a:ahLst/>
            <a:cxnLst/>
            <a:rect l="l" t="t" r="r" b="b"/>
            <a:pathLst>
              <a:path w="747394" h="747395">
                <a:moveTo>
                  <a:pt x="373529" y="747052"/>
                </a:moveTo>
                <a:lnTo>
                  <a:pt x="326671" y="744141"/>
                </a:lnTo>
                <a:lnTo>
                  <a:pt x="281554" y="735644"/>
                </a:lnTo>
                <a:lnTo>
                  <a:pt x="238523" y="721909"/>
                </a:lnTo>
                <a:lnTo>
                  <a:pt x="197929" y="703287"/>
                </a:lnTo>
                <a:lnTo>
                  <a:pt x="160122" y="680128"/>
                </a:lnTo>
                <a:lnTo>
                  <a:pt x="125452" y="652782"/>
                </a:lnTo>
                <a:lnTo>
                  <a:pt x="94269" y="621599"/>
                </a:lnTo>
                <a:lnTo>
                  <a:pt x="66923" y="586929"/>
                </a:lnTo>
                <a:lnTo>
                  <a:pt x="43764" y="549122"/>
                </a:lnTo>
                <a:lnTo>
                  <a:pt x="25142" y="508528"/>
                </a:lnTo>
                <a:lnTo>
                  <a:pt x="11407" y="465498"/>
                </a:lnTo>
                <a:lnTo>
                  <a:pt x="2910" y="420380"/>
                </a:lnTo>
                <a:lnTo>
                  <a:pt x="0" y="373526"/>
                </a:lnTo>
                <a:lnTo>
                  <a:pt x="2910" y="326672"/>
                </a:lnTo>
                <a:lnTo>
                  <a:pt x="11407" y="281554"/>
                </a:lnTo>
                <a:lnTo>
                  <a:pt x="25142" y="238523"/>
                </a:lnTo>
                <a:lnTo>
                  <a:pt x="43764" y="197929"/>
                </a:lnTo>
                <a:lnTo>
                  <a:pt x="66923" y="160122"/>
                </a:lnTo>
                <a:lnTo>
                  <a:pt x="94269" y="125452"/>
                </a:lnTo>
                <a:lnTo>
                  <a:pt x="125452" y="94269"/>
                </a:lnTo>
                <a:lnTo>
                  <a:pt x="160122" y="66923"/>
                </a:lnTo>
                <a:lnTo>
                  <a:pt x="197929" y="43764"/>
                </a:lnTo>
                <a:lnTo>
                  <a:pt x="238523" y="25142"/>
                </a:lnTo>
                <a:lnTo>
                  <a:pt x="281554" y="11407"/>
                </a:lnTo>
                <a:lnTo>
                  <a:pt x="326671" y="2910"/>
                </a:lnTo>
                <a:lnTo>
                  <a:pt x="373526" y="0"/>
                </a:lnTo>
                <a:lnTo>
                  <a:pt x="420380" y="2910"/>
                </a:lnTo>
                <a:lnTo>
                  <a:pt x="465498" y="11407"/>
                </a:lnTo>
                <a:lnTo>
                  <a:pt x="508528" y="25142"/>
                </a:lnTo>
                <a:lnTo>
                  <a:pt x="549122" y="43764"/>
                </a:lnTo>
                <a:lnTo>
                  <a:pt x="586929" y="66923"/>
                </a:lnTo>
                <a:lnTo>
                  <a:pt x="621599" y="94269"/>
                </a:lnTo>
                <a:lnTo>
                  <a:pt x="652782" y="125452"/>
                </a:lnTo>
                <a:lnTo>
                  <a:pt x="680128" y="160122"/>
                </a:lnTo>
                <a:lnTo>
                  <a:pt x="703287" y="197929"/>
                </a:lnTo>
                <a:lnTo>
                  <a:pt x="721909" y="238523"/>
                </a:lnTo>
                <a:lnTo>
                  <a:pt x="735644" y="281554"/>
                </a:lnTo>
                <a:lnTo>
                  <a:pt x="744142" y="326672"/>
                </a:lnTo>
                <a:lnTo>
                  <a:pt x="747052" y="373526"/>
                </a:lnTo>
                <a:lnTo>
                  <a:pt x="744142" y="420380"/>
                </a:lnTo>
                <a:lnTo>
                  <a:pt x="735644" y="465498"/>
                </a:lnTo>
                <a:lnTo>
                  <a:pt x="721909" y="508528"/>
                </a:lnTo>
                <a:lnTo>
                  <a:pt x="703287" y="549122"/>
                </a:lnTo>
                <a:lnTo>
                  <a:pt x="680128" y="586929"/>
                </a:lnTo>
                <a:lnTo>
                  <a:pt x="652782" y="621599"/>
                </a:lnTo>
                <a:lnTo>
                  <a:pt x="621599" y="652782"/>
                </a:lnTo>
                <a:lnTo>
                  <a:pt x="586929" y="680128"/>
                </a:lnTo>
                <a:lnTo>
                  <a:pt x="549122" y="703287"/>
                </a:lnTo>
                <a:lnTo>
                  <a:pt x="508528" y="721909"/>
                </a:lnTo>
                <a:lnTo>
                  <a:pt x="465498" y="735644"/>
                </a:lnTo>
                <a:lnTo>
                  <a:pt x="420380" y="744141"/>
                </a:lnTo>
                <a:lnTo>
                  <a:pt x="373529" y="7470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67811" y="6628255"/>
            <a:ext cx="6552565" cy="1252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50" spc="1285" dirty="0">
                <a:solidFill>
                  <a:srgbClr val="583C8F"/>
                </a:solidFill>
              </a:rPr>
              <a:t>THANK</a:t>
            </a:r>
            <a:r>
              <a:rPr sz="8050" spc="375" dirty="0">
                <a:solidFill>
                  <a:srgbClr val="583C8F"/>
                </a:solidFill>
              </a:rPr>
              <a:t> </a:t>
            </a:r>
            <a:r>
              <a:rPr sz="8050" spc="1295" dirty="0">
                <a:solidFill>
                  <a:srgbClr val="583C8F"/>
                </a:solidFill>
              </a:rPr>
              <a:t>YOU</a:t>
            </a:r>
            <a:endParaRPr sz="8050"/>
          </a:p>
        </p:txBody>
      </p:sp>
      <p:sp>
        <p:nvSpPr>
          <p:cNvPr id="3" name="object 3"/>
          <p:cNvSpPr/>
          <p:nvPr/>
        </p:nvSpPr>
        <p:spPr>
          <a:xfrm>
            <a:off x="5897879" y="8399992"/>
            <a:ext cx="6496685" cy="0"/>
          </a:xfrm>
          <a:custGeom>
            <a:avLst/>
            <a:gdLst/>
            <a:ahLst/>
            <a:cxnLst/>
            <a:rect l="l" t="t" r="r" b="b"/>
            <a:pathLst>
              <a:path w="6496684">
                <a:moveTo>
                  <a:pt x="0" y="0"/>
                </a:moveTo>
                <a:lnTo>
                  <a:pt x="6496108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201900" y="0"/>
              <a:ext cx="3086100" cy="10271125"/>
            </a:xfrm>
            <a:custGeom>
              <a:avLst/>
              <a:gdLst/>
              <a:ahLst/>
              <a:cxnLst/>
              <a:rect l="l" t="t" r="r" b="b"/>
              <a:pathLst>
                <a:path w="3086100" h="10271125">
                  <a:moveTo>
                    <a:pt x="3086099" y="10270925"/>
                  </a:moveTo>
                  <a:lnTo>
                    <a:pt x="0" y="10270925"/>
                  </a:lnTo>
                  <a:lnTo>
                    <a:pt x="0" y="0"/>
                  </a:lnTo>
                  <a:lnTo>
                    <a:pt x="3086099" y="0"/>
                  </a:lnTo>
                  <a:lnTo>
                    <a:pt x="3086099" y="10270925"/>
                  </a:lnTo>
                  <a:close/>
                </a:path>
              </a:pathLst>
            </a:custGeom>
            <a:solidFill>
              <a:srgbClr val="583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11240" y="0"/>
              <a:ext cx="2466846" cy="102869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20580" y="0"/>
              <a:ext cx="2466846" cy="102869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06107" y="0"/>
              <a:ext cx="2466847" cy="1028699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76840" rIns="0" bIns="0" rtlCol="0">
            <a:spAutoFit/>
          </a:bodyPr>
          <a:lstStyle/>
          <a:p>
            <a:pPr marL="336550">
              <a:lnSpc>
                <a:spcPct val="100000"/>
              </a:lnSpc>
              <a:spcBef>
                <a:spcPts val="95"/>
              </a:spcBef>
            </a:pPr>
            <a:r>
              <a:rPr u="heavy" spc="480" dirty="0">
                <a:solidFill>
                  <a:srgbClr val="583C8F"/>
                </a:solidFill>
                <a:uFill>
                  <a:solidFill>
                    <a:srgbClr val="000000"/>
                  </a:solidFill>
                </a:uFill>
              </a:rPr>
              <a:t>OUTLINE 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404207" y="2177291"/>
            <a:ext cx="634365" cy="7081520"/>
            <a:chOff x="404207" y="2177291"/>
            <a:chExt cx="634365" cy="7081520"/>
          </a:xfrm>
        </p:grpSpPr>
        <p:sp>
          <p:nvSpPr>
            <p:cNvPr id="10" name="object 10"/>
            <p:cNvSpPr/>
            <p:nvPr/>
          </p:nvSpPr>
          <p:spPr>
            <a:xfrm>
              <a:off x="1028720" y="218681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04202" y="3550017"/>
              <a:ext cx="626110" cy="5708650"/>
            </a:xfrm>
            <a:custGeom>
              <a:avLst/>
              <a:gdLst/>
              <a:ahLst/>
              <a:cxnLst/>
              <a:rect l="l" t="t" r="r" b="b"/>
              <a:pathLst>
                <a:path w="626110" h="5708650">
                  <a:moveTo>
                    <a:pt x="623443" y="2098484"/>
                  </a:moveTo>
                  <a:lnTo>
                    <a:pt x="620064" y="2052421"/>
                  </a:lnTo>
                  <a:lnTo>
                    <a:pt x="610247" y="2008454"/>
                  </a:lnTo>
                  <a:lnTo>
                    <a:pt x="594461" y="1967077"/>
                  </a:lnTo>
                  <a:lnTo>
                    <a:pt x="573214" y="1928749"/>
                  </a:lnTo>
                  <a:lnTo>
                    <a:pt x="546976" y="1893976"/>
                  </a:lnTo>
                  <a:lnTo>
                    <a:pt x="516229" y="1863229"/>
                  </a:lnTo>
                  <a:lnTo>
                    <a:pt x="481457" y="1836991"/>
                  </a:lnTo>
                  <a:lnTo>
                    <a:pt x="443128" y="1815744"/>
                  </a:lnTo>
                  <a:lnTo>
                    <a:pt x="401751" y="1799971"/>
                  </a:lnTo>
                  <a:lnTo>
                    <a:pt x="357784" y="1790153"/>
                  </a:lnTo>
                  <a:lnTo>
                    <a:pt x="311721" y="1786763"/>
                  </a:lnTo>
                  <a:lnTo>
                    <a:pt x="265658" y="1790153"/>
                  </a:lnTo>
                  <a:lnTo>
                    <a:pt x="221691" y="1799971"/>
                  </a:lnTo>
                  <a:lnTo>
                    <a:pt x="180301" y="1815744"/>
                  </a:lnTo>
                  <a:lnTo>
                    <a:pt x="141986" y="1836991"/>
                  </a:lnTo>
                  <a:lnTo>
                    <a:pt x="107200" y="1863229"/>
                  </a:lnTo>
                  <a:lnTo>
                    <a:pt x="76454" y="1893976"/>
                  </a:lnTo>
                  <a:lnTo>
                    <a:pt x="50215" y="1928749"/>
                  </a:lnTo>
                  <a:lnTo>
                    <a:pt x="28968" y="1967077"/>
                  </a:lnTo>
                  <a:lnTo>
                    <a:pt x="13195" y="2008454"/>
                  </a:lnTo>
                  <a:lnTo>
                    <a:pt x="3378" y="2052421"/>
                  </a:lnTo>
                  <a:lnTo>
                    <a:pt x="0" y="2098484"/>
                  </a:lnTo>
                  <a:lnTo>
                    <a:pt x="3378" y="2144547"/>
                  </a:lnTo>
                  <a:lnTo>
                    <a:pt x="13195" y="2188514"/>
                  </a:lnTo>
                  <a:lnTo>
                    <a:pt x="28968" y="2229904"/>
                  </a:lnTo>
                  <a:lnTo>
                    <a:pt x="50215" y="2268220"/>
                  </a:lnTo>
                  <a:lnTo>
                    <a:pt x="76454" y="2303005"/>
                  </a:lnTo>
                  <a:lnTo>
                    <a:pt x="107200" y="2333752"/>
                  </a:lnTo>
                  <a:lnTo>
                    <a:pt x="141986" y="2359990"/>
                  </a:lnTo>
                  <a:lnTo>
                    <a:pt x="180301" y="2381237"/>
                  </a:lnTo>
                  <a:lnTo>
                    <a:pt x="221691" y="2397010"/>
                  </a:lnTo>
                  <a:lnTo>
                    <a:pt x="265658" y="2406827"/>
                  </a:lnTo>
                  <a:lnTo>
                    <a:pt x="311721" y="2410206"/>
                  </a:lnTo>
                  <a:lnTo>
                    <a:pt x="357784" y="2406827"/>
                  </a:lnTo>
                  <a:lnTo>
                    <a:pt x="401751" y="2397010"/>
                  </a:lnTo>
                  <a:lnTo>
                    <a:pt x="443128" y="2381237"/>
                  </a:lnTo>
                  <a:lnTo>
                    <a:pt x="481457" y="2359990"/>
                  </a:lnTo>
                  <a:lnTo>
                    <a:pt x="516229" y="2333752"/>
                  </a:lnTo>
                  <a:lnTo>
                    <a:pt x="546976" y="2303005"/>
                  </a:lnTo>
                  <a:lnTo>
                    <a:pt x="573214" y="2268220"/>
                  </a:lnTo>
                  <a:lnTo>
                    <a:pt x="594461" y="2229904"/>
                  </a:lnTo>
                  <a:lnTo>
                    <a:pt x="610247" y="2188514"/>
                  </a:lnTo>
                  <a:lnTo>
                    <a:pt x="620064" y="2144547"/>
                  </a:lnTo>
                  <a:lnTo>
                    <a:pt x="623443" y="2098484"/>
                  </a:lnTo>
                  <a:close/>
                </a:path>
                <a:path w="626110" h="5708650">
                  <a:moveTo>
                    <a:pt x="623443" y="311721"/>
                  </a:moveTo>
                  <a:lnTo>
                    <a:pt x="620064" y="265658"/>
                  </a:lnTo>
                  <a:lnTo>
                    <a:pt x="610247" y="221691"/>
                  </a:lnTo>
                  <a:lnTo>
                    <a:pt x="594461" y="180314"/>
                  </a:lnTo>
                  <a:lnTo>
                    <a:pt x="573214" y="141986"/>
                  </a:lnTo>
                  <a:lnTo>
                    <a:pt x="546976" y="107213"/>
                  </a:lnTo>
                  <a:lnTo>
                    <a:pt x="516229" y="76466"/>
                  </a:lnTo>
                  <a:lnTo>
                    <a:pt x="481457" y="50228"/>
                  </a:lnTo>
                  <a:lnTo>
                    <a:pt x="443128" y="28968"/>
                  </a:lnTo>
                  <a:lnTo>
                    <a:pt x="401751" y="13195"/>
                  </a:lnTo>
                  <a:lnTo>
                    <a:pt x="357784" y="3378"/>
                  </a:lnTo>
                  <a:lnTo>
                    <a:pt x="311708" y="0"/>
                  </a:lnTo>
                  <a:lnTo>
                    <a:pt x="265658" y="3378"/>
                  </a:lnTo>
                  <a:lnTo>
                    <a:pt x="221691" y="13195"/>
                  </a:lnTo>
                  <a:lnTo>
                    <a:pt x="180301" y="28968"/>
                  </a:lnTo>
                  <a:lnTo>
                    <a:pt x="141986" y="50228"/>
                  </a:lnTo>
                  <a:lnTo>
                    <a:pt x="107200" y="76466"/>
                  </a:lnTo>
                  <a:lnTo>
                    <a:pt x="76454" y="107213"/>
                  </a:lnTo>
                  <a:lnTo>
                    <a:pt x="50215" y="141986"/>
                  </a:lnTo>
                  <a:lnTo>
                    <a:pt x="28968" y="180314"/>
                  </a:lnTo>
                  <a:lnTo>
                    <a:pt x="13195" y="221691"/>
                  </a:lnTo>
                  <a:lnTo>
                    <a:pt x="3378" y="265658"/>
                  </a:lnTo>
                  <a:lnTo>
                    <a:pt x="0" y="311721"/>
                  </a:lnTo>
                  <a:lnTo>
                    <a:pt x="3378" y="357784"/>
                  </a:lnTo>
                  <a:lnTo>
                    <a:pt x="13195" y="401751"/>
                  </a:lnTo>
                  <a:lnTo>
                    <a:pt x="28968" y="443141"/>
                  </a:lnTo>
                  <a:lnTo>
                    <a:pt x="50215" y="481457"/>
                  </a:lnTo>
                  <a:lnTo>
                    <a:pt x="76454" y="516229"/>
                  </a:lnTo>
                  <a:lnTo>
                    <a:pt x="107200" y="546989"/>
                  </a:lnTo>
                  <a:lnTo>
                    <a:pt x="141986" y="573227"/>
                  </a:lnTo>
                  <a:lnTo>
                    <a:pt x="180301" y="594474"/>
                  </a:lnTo>
                  <a:lnTo>
                    <a:pt x="221691" y="610247"/>
                  </a:lnTo>
                  <a:lnTo>
                    <a:pt x="265658" y="620064"/>
                  </a:lnTo>
                  <a:lnTo>
                    <a:pt x="311721" y="623443"/>
                  </a:lnTo>
                  <a:lnTo>
                    <a:pt x="357784" y="620064"/>
                  </a:lnTo>
                  <a:lnTo>
                    <a:pt x="401751" y="610247"/>
                  </a:lnTo>
                  <a:lnTo>
                    <a:pt x="443128" y="594474"/>
                  </a:lnTo>
                  <a:lnTo>
                    <a:pt x="481457" y="573227"/>
                  </a:lnTo>
                  <a:lnTo>
                    <a:pt x="516229" y="546989"/>
                  </a:lnTo>
                  <a:lnTo>
                    <a:pt x="546976" y="516229"/>
                  </a:lnTo>
                  <a:lnTo>
                    <a:pt x="573214" y="481457"/>
                  </a:lnTo>
                  <a:lnTo>
                    <a:pt x="594461" y="443141"/>
                  </a:lnTo>
                  <a:lnTo>
                    <a:pt x="610247" y="401751"/>
                  </a:lnTo>
                  <a:lnTo>
                    <a:pt x="620064" y="357784"/>
                  </a:lnTo>
                  <a:lnTo>
                    <a:pt x="623443" y="311721"/>
                  </a:lnTo>
                  <a:close/>
                </a:path>
                <a:path w="626110" h="5708650">
                  <a:moveTo>
                    <a:pt x="625576" y="5396573"/>
                  </a:moveTo>
                  <a:lnTo>
                    <a:pt x="622198" y="5350510"/>
                  </a:lnTo>
                  <a:lnTo>
                    <a:pt x="612381" y="5306542"/>
                  </a:lnTo>
                  <a:lnTo>
                    <a:pt x="596607" y="5265153"/>
                  </a:lnTo>
                  <a:lnTo>
                    <a:pt x="575360" y="5226837"/>
                  </a:lnTo>
                  <a:lnTo>
                    <a:pt x="549122" y="5192052"/>
                  </a:lnTo>
                  <a:lnTo>
                    <a:pt x="518375" y="5161305"/>
                  </a:lnTo>
                  <a:lnTo>
                    <a:pt x="483590" y="5135067"/>
                  </a:lnTo>
                  <a:lnTo>
                    <a:pt x="445274" y="5113820"/>
                  </a:lnTo>
                  <a:lnTo>
                    <a:pt x="403885" y="5098046"/>
                  </a:lnTo>
                  <a:lnTo>
                    <a:pt x="359930" y="5088229"/>
                  </a:lnTo>
                  <a:lnTo>
                    <a:pt x="313867" y="5084851"/>
                  </a:lnTo>
                  <a:lnTo>
                    <a:pt x="267792" y="5088229"/>
                  </a:lnTo>
                  <a:lnTo>
                    <a:pt x="223837" y="5098046"/>
                  </a:lnTo>
                  <a:lnTo>
                    <a:pt x="182448" y="5113820"/>
                  </a:lnTo>
                  <a:lnTo>
                    <a:pt x="144132" y="5135067"/>
                  </a:lnTo>
                  <a:lnTo>
                    <a:pt x="109347" y="5161305"/>
                  </a:lnTo>
                  <a:lnTo>
                    <a:pt x="78600" y="5192052"/>
                  </a:lnTo>
                  <a:lnTo>
                    <a:pt x="52362" y="5226837"/>
                  </a:lnTo>
                  <a:lnTo>
                    <a:pt x="31115" y="5265153"/>
                  </a:lnTo>
                  <a:lnTo>
                    <a:pt x="15341" y="5306542"/>
                  </a:lnTo>
                  <a:lnTo>
                    <a:pt x="5524" y="5350510"/>
                  </a:lnTo>
                  <a:lnTo>
                    <a:pt x="2146" y="5396573"/>
                  </a:lnTo>
                  <a:lnTo>
                    <a:pt x="5524" y="5442636"/>
                  </a:lnTo>
                  <a:lnTo>
                    <a:pt x="15341" y="5486603"/>
                  </a:lnTo>
                  <a:lnTo>
                    <a:pt x="31115" y="5527980"/>
                  </a:lnTo>
                  <a:lnTo>
                    <a:pt x="52362" y="5566308"/>
                  </a:lnTo>
                  <a:lnTo>
                    <a:pt x="78600" y="5601081"/>
                  </a:lnTo>
                  <a:lnTo>
                    <a:pt x="109347" y="5631827"/>
                  </a:lnTo>
                  <a:lnTo>
                    <a:pt x="144132" y="5658066"/>
                  </a:lnTo>
                  <a:lnTo>
                    <a:pt x="182448" y="5679313"/>
                  </a:lnTo>
                  <a:lnTo>
                    <a:pt x="223837" y="5695086"/>
                  </a:lnTo>
                  <a:lnTo>
                    <a:pt x="267792" y="5704903"/>
                  </a:lnTo>
                  <a:lnTo>
                    <a:pt x="313867" y="5708294"/>
                  </a:lnTo>
                  <a:lnTo>
                    <a:pt x="359930" y="5704903"/>
                  </a:lnTo>
                  <a:lnTo>
                    <a:pt x="403885" y="5695086"/>
                  </a:lnTo>
                  <a:lnTo>
                    <a:pt x="445274" y="5679313"/>
                  </a:lnTo>
                  <a:lnTo>
                    <a:pt x="483590" y="5658066"/>
                  </a:lnTo>
                  <a:lnTo>
                    <a:pt x="518375" y="5631827"/>
                  </a:lnTo>
                  <a:lnTo>
                    <a:pt x="549122" y="5601081"/>
                  </a:lnTo>
                  <a:lnTo>
                    <a:pt x="575360" y="5566308"/>
                  </a:lnTo>
                  <a:lnTo>
                    <a:pt x="596607" y="5527980"/>
                  </a:lnTo>
                  <a:lnTo>
                    <a:pt x="612381" y="5486603"/>
                  </a:lnTo>
                  <a:lnTo>
                    <a:pt x="622198" y="5442636"/>
                  </a:lnTo>
                  <a:lnTo>
                    <a:pt x="625576" y="5396573"/>
                  </a:lnTo>
                  <a:close/>
                </a:path>
                <a:path w="626110" h="5708650">
                  <a:moveTo>
                    <a:pt x="625576" y="3676497"/>
                  </a:moveTo>
                  <a:lnTo>
                    <a:pt x="622198" y="3630434"/>
                  </a:lnTo>
                  <a:lnTo>
                    <a:pt x="612381" y="3586467"/>
                  </a:lnTo>
                  <a:lnTo>
                    <a:pt x="596607" y="3545090"/>
                  </a:lnTo>
                  <a:lnTo>
                    <a:pt x="575360" y="3506762"/>
                  </a:lnTo>
                  <a:lnTo>
                    <a:pt x="549122" y="3471989"/>
                  </a:lnTo>
                  <a:lnTo>
                    <a:pt x="518375" y="3441242"/>
                  </a:lnTo>
                  <a:lnTo>
                    <a:pt x="483590" y="3415004"/>
                  </a:lnTo>
                  <a:lnTo>
                    <a:pt x="445274" y="3393744"/>
                  </a:lnTo>
                  <a:lnTo>
                    <a:pt x="403885" y="3377971"/>
                  </a:lnTo>
                  <a:lnTo>
                    <a:pt x="359930" y="3368154"/>
                  </a:lnTo>
                  <a:lnTo>
                    <a:pt x="313867" y="3364776"/>
                  </a:lnTo>
                  <a:lnTo>
                    <a:pt x="267792" y="3368154"/>
                  </a:lnTo>
                  <a:lnTo>
                    <a:pt x="223837" y="3377971"/>
                  </a:lnTo>
                  <a:lnTo>
                    <a:pt x="182448" y="3393744"/>
                  </a:lnTo>
                  <a:lnTo>
                    <a:pt x="144132" y="3415004"/>
                  </a:lnTo>
                  <a:lnTo>
                    <a:pt x="109347" y="3441242"/>
                  </a:lnTo>
                  <a:lnTo>
                    <a:pt x="78600" y="3471989"/>
                  </a:lnTo>
                  <a:lnTo>
                    <a:pt x="52362" y="3506762"/>
                  </a:lnTo>
                  <a:lnTo>
                    <a:pt x="31115" y="3545090"/>
                  </a:lnTo>
                  <a:lnTo>
                    <a:pt x="15341" y="3586467"/>
                  </a:lnTo>
                  <a:lnTo>
                    <a:pt x="5524" y="3630434"/>
                  </a:lnTo>
                  <a:lnTo>
                    <a:pt x="2146" y="3676497"/>
                  </a:lnTo>
                  <a:lnTo>
                    <a:pt x="5524" y="3722560"/>
                  </a:lnTo>
                  <a:lnTo>
                    <a:pt x="15341" y="3766528"/>
                  </a:lnTo>
                  <a:lnTo>
                    <a:pt x="31115" y="3807917"/>
                  </a:lnTo>
                  <a:lnTo>
                    <a:pt x="52362" y="3846233"/>
                  </a:lnTo>
                  <a:lnTo>
                    <a:pt x="78600" y="3881005"/>
                  </a:lnTo>
                  <a:lnTo>
                    <a:pt x="109347" y="3911765"/>
                  </a:lnTo>
                  <a:lnTo>
                    <a:pt x="144132" y="3938003"/>
                  </a:lnTo>
                  <a:lnTo>
                    <a:pt x="182448" y="3959250"/>
                  </a:lnTo>
                  <a:lnTo>
                    <a:pt x="223837" y="3975023"/>
                  </a:lnTo>
                  <a:lnTo>
                    <a:pt x="267792" y="3984841"/>
                  </a:lnTo>
                  <a:lnTo>
                    <a:pt x="313867" y="3988219"/>
                  </a:lnTo>
                  <a:lnTo>
                    <a:pt x="359930" y="3984841"/>
                  </a:lnTo>
                  <a:lnTo>
                    <a:pt x="403885" y="3975023"/>
                  </a:lnTo>
                  <a:lnTo>
                    <a:pt x="445274" y="3959250"/>
                  </a:lnTo>
                  <a:lnTo>
                    <a:pt x="483590" y="3938003"/>
                  </a:lnTo>
                  <a:lnTo>
                    <a:pt x="518375" y="3911765"/>
                  </a:lnTo>
                  <a:lnTo>
                    <a:pt x="549122" y="3881005"/>
                  </a:lnTo>
                  <a:lnTo>
                    <a:pt x="575360" y="3846233"/>
                  </a:lnTo>
                  <a:lnTo>
                    <a:pt x="596607" y="3807917"/>
                  </a:lnTo>
                  <a:lnTo>
                    <a:pt x="612381" y="3766528"/>
                  </a:lnTo>
                  <a:lnTo>
                    <a:pt x="622198" y="3722560"/>
                  </a:lnTo>
                  <a:lnTo>
                    <a:pt x="625576" y="3676497"/>
                  </a:lnTo>
                  <a:close/>
                </a:path>
              </a:pathLst>
            </a:custGeom>
            <a:solidFill>
              <a:srgbClr val="583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578523" y="3507738"/>
            <a:ext cx="2608580" cy="535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50" spc="-10" dirty="0">
                <a:latin typeface="Lucida Sans Unicode"/>
                <a:cs typeface="Lucida Sans Unicode"/>
              </a:rPr>
              <a:t>Introduction</a:t>
            </a:r>
            <a:endParaRPr sz="335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78523" y="5273007"/>
            <a:ext cx="4372610" cy="4446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50" spc="-10" dirty="0">
                <a:latin typeface="Lucida Sans Unicode"/>
                <a:cs typeface="Lucida Sans Unicode"/>
              </a:rPr>
              <a:t>Opportunities</a:t>
            </a:r>
            <a:endParaRPr sz="325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62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3250" spc="90" dirty="0">
                <a:latin typeface="Lucida Sans Unicode"/>
                <a:cs typeface="Lucida Sans Unicode"/>
              </a:rPr>
              <a:t>Challenges</a:t>
            </a:r>
            <a:endParaRPr sz="3250" dirty="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62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50" dirty="0">
                <a:latin typeface="Lucida Sans Unicode"/>
                <a:cs typeface="Lucida Sans Unicode"/>
              </a:rPr>
              <a:t>Role</a:t>
            </a:r>
            <a:r>
              <a:rPr sz="3250" spc="-170" dirty="0">
                <a:latin typeface="Lucida Sans Unicode"/>
                <a:cs typeface="Lucida Sans Unicode"/>
              </a:rPr>
              <a:t> </a:t>
            </a:r>
            <a:r>
              <a:rPr sz="3250" dirty="0">
                <a:latin typeface="Lucida Sans Unicode"/>
                <a:cs typeface="Lucida Sans Unicode"/>
              </a:rPr>
              <a:t>of</a:t>
            </a:r>
            <a:r>
              <a:rPr sz="3250" spc="-165" dirty="0">
                <a:latin typeface="Lucida Sans Unicode"/>
                <a:cs typeface="Lucida Sans Unicode"/>
              </a:rPr>
              <a:t> </a:t>
            </a:r>
            <a:r>
              <a:rPr sz="3250" spc="80" dirty="0">
                <a:latin typeface="Lucida Sans Unicode"/>
                <a:cs typeface="Lucida Sans Unicode"/>
              </a:rPr>
              <a:t>Central</a:t>
            </a:r>
            <a:r>
              <a:rPr sz="3250" spc="-165" dirty="0">
                <a:latin typeface="Lucida Sans Unicode"/>
                <a:cs typeface="Lucida Sans Unicode"/>
              </a:rPr>
              <a:t> </a:t>
            </a:r>
            <a:r>
              <a:rPr sz="3250" spc="50" dirty="0">
                <a:latin typeface="Lucida Sans Unicode"/>
                <a:cs typeface="Lucida Sans Unicode"/>
              </a:rPr>
              <a:t>Banks</a:t>
            </a:r>
            <a:endParaRPr lang="en-US" sz="3250" spc="5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en-US" sz="3250" spc="5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3250" spc="50" dirty="0">
                <a:latin typeface="Lucida Sans Unicode"/>
                <a:cs typeface="Lucida Sans Unicode"/>
              </a:rPr>
              <a:t>Conclusion</a:t>
            </a:r>
            <a:endParaRPr sz="325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76840" rIns="0" bIns="0" rtlCol="0">
            <a:spAutoFit/>
          </a:bodyPr>
          <a:lstStyle/>
          <a:p>
            <a:pPr marL="336550">
              <a:lnSpc>
                <a:spcPct val="100000"/>
              </a:lnSpc>
              <a:spcBef>
                <a:spcPts val="95"/>
              </a:spcBef>
            </a:pPr>
            <a:r>
              <a:rPr u="heavy" spc="545" dirty="0">
                <a:solidFill>
                  <a:srgbClr val="583C8F"/>
                </a:solidFill>
                <a:uFill>
                  <a:solidFill>
                    <a:srgbClr val="000000"/>
                  </a:solidFill>
                </a:uFill>
              </a:rPr>
              <a:t>INTRODU</a:t>
            </a:r>
            <a:r>
              <a:rPr spc="545" dirty="0">
                <a:solidFill>
                  <a:srgbClr val="583C8F"/>
                </a:solidFill>
              </a:rPr>
              <a:t>CTION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61369" y="1"/>
            <a:ext cx="17317720" cy="10271125"/>
            <a:chOff x="961369" y="1"/>
            <a:chExt cx="17317720" cy="10271125"/>
          </a:xfrm>
        </p:grpSpPr>
        <p:sp>
          <p:nvSpPr>
            <p:cNvPr id="4" name="object 4"/>
            <p:cNvSpPr/>
            <p:nvPr/>
          </p:nvSpPr>
          <p:spPr>
            <a:xfrm>
              <a:off x="1028720" y="21868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61369" y="9165045"/>
              <a:ext cx="2085975" cy="523875"/>
            </a:xfrm>
            <a:custGeom>
              <a:avLst/>
              <a:gdLst/>
              <a:ahLst/>
              <a:cxnLst/>
              <a:rect l="l" t="t" r="r" b="b"/>
              <a:pathLst>
                <a:path w="2085975" h="523875">
                  <a:moveTo>
                    <a:pt x="260746" y="523874"/>
                  </a:moveTo>
                  <a:lnTo>
                    <a:pt x="213862" y="519656"/>
                  </a:lnTo>
                  <a:lnTo>
                    <a:pt x="169741" y="507494"/>
                  </a:lnTo>
                  <a:lnTo>
                    <a:pt x="129117" y="488125"/>
                  </a:lnTo>
                  <a:lnTo>
                    <a:pt x="92727" y="462289"/>
                  </a:lnTo>
                  <a:lnTo>
                    <a:pt x="61305" y="430723"/>
                  </a:lnTo>
                  <a:lnTo>
                    <a:pt x="35587" y="394167"/>
                  </a:lnTo>
                  <a:lnTo>
                    <a:pt x="16306" y="353358"/>
                  </a:lnTo>
                  <a:lnTo>
                    <a:pt x="4199" y="309035"/>
                  </a:lnTo>
                  <a:lnTo>
                    <a:pt x="0" y="261937"/>
                  </a:lnTo>
                  <a:lnTo>
                    <a:pt x="4199" y="214839"/>
                  </a:lnTo>
                  <a:lnTo>
                    <a:pt x="16306" y="170516"/>
                  </a:lnTo>
                  <a:lnTo>
                    <a:pt x="35587" y="129707"/>
                  </a:lnTo>
                  <a:lnTo>
                    <a:pt x="61305" y="93151"/>
                  </a:lnTo>
                  <a:lnTo>
                    <a:pt x="92727" y="61585"/>
                  </a:lnTo>
                  <a:lnTo>
                    <a:pt x="129117" y="35749"/>
                  </a:lnTo>
                  <a:lnTo>
                    <a:pt x="169741" y="16380"/>
                  </a:lnTo>
                  <a:lnTo>
                    <a:pt x="213862" y="4218"/>
                  </a:lnTo>
                  <a:lnTo>
                    <a:pt x="260746" y="0"/>
                  </a:lnTo>
                  <a:lnTo>
                    <a:pt x="307631" y="4218"/>
                  </a:lnTo>
                  <a:lnTo>
                    <a:pt x="351752" y="16380"/>
                  </a:lnTo>
                  <a:lnTo>
                    <a:pt x="392375" y="35749"/>
                  </a:lnTo>
                  <a:lnTo>
                    <a:pt x="428765" y="61585"/>
                  </a:lnTo>
                  <a:lnTo>
                    <a:pt x="460187" y="93151"/>
                  </a:lnTo>
                  <a:lnTo>
                    <a:pt x="485906" y="129707"/>
                  </a:lnTo>
                  <a:lnTo>
                    <a:pt x="505187" y="170516"/>
                  </a:lnTo>
                  <a:lnTo>
                    <a:pt x="517294" y="214839"/>
                  </a:lnTo>
                  <a:lnTo>
                    <a:pt x="521493" y="261937"/>
                  </a:lnTo>
                  <a:lnTo>
                    <a:pt x="517294" y="309035"/>
                  </a:lnTo>
                  <a:lnTo>
                    <a:pt x="505187" y="353358"/>
                  </a:lnTo>
                  <a:lnTo>
                    <a:pt x="485906" y="394167"/>
                  </a:lnTo>
                  <a:lnTo>
                    <a:pt x="460187" y="430723"/>
                  </a:lnTo>
                  <a:lnTo>
                    <a:pt x="428765" y="462289"/>
                  </a:lnTo>
                  <a:lnTo>
                    <a:pt x="392375" y="488125"/>
                  </a:lnTo>
                  <a:lnTo>
                    <a:pt x="351752" y="507494"/>
                  </a:lnTo>
                  <a:lnTo>
                    <a:pt x="307631" y="519656"/>
                  </a:lnTo>
                  <a:lnTo>
                    <a:pt x="260746" y="523874"/>
                  </a:lnTo>
                  <a:close/>
                </a:path>
                <a:path w="2085975" h="523875">
                  <a:moveTo>
                    <a:pt x="1825228" y="523874"/>
                  </a:moveTo>
                  <a:lnTo>
                    <a:pt x="1778343" y="519656"/>
                  </a:lnTo>
                  <a:lnTo>
                    <a:pt x="1734222" y="507494"/>
                  </a:lnTo>
                  <a:lnTo>
                    <a:pt x="1693599" y="488125"/>
                  </a:lnTo>
                  <a:lnTo>
                    <a:pt x="1657209" y="462289"/>
                  </a:lnTo>
                  <a:lnTo>
                    <a:pt x="1625787" y="430723"/>
                  </a:lnTo>
                  <a:lnTo>
                    <a:pt x="1600068" y="394167"/>
                  </a:lnTo>
                  <a:lnTo>
                    <a:pt x="1580787" y="353358"/>
                  </a:lnTo>
                  <a:lnTo>
                    <a:pt x="1568680" y="309035"/>
                  </a:lnTo>
                  <a:lnTo>
                    <a:pt x="1564481" y="261937"/>
                  </a:lnTo>
                  <a:lnTo>
                    <a:pt x="1568680" y="214839"/>
                  </a:lnTo>
                  <a:lnTo>
                    <a:pt x="1580787" y="170516"/>
                  </a:lnTo>
                  <a:lnTo>
                    <a:pt x="1600068" y="129707"/>
                  </a:lnTo>
                  <a:lnTo>
                    <a:pt x="1625787" y="93151"/>
                  </a:lnTo>
                  <a:lnTo>
                    <a:pt x="1657209" y="61585"/>
                  </a:lnTo>
                  <a:lnTo>
                    <a:pt x="1693599" y="35749"/>
                  </a:lnTo>
                  <a:lnTo>
                    <a:pt x="1734222" y="16380"/>
                  </a:lnTo>
                  <a:lnTo>
                    <a:pt x="1778343" y="4218"/>
                  </a:lnTo>
                  <a:lnTo>
                    <a:pt x="1825228" y="0"/>
                  </a:lnTo>
                  <a:lnTo>
                    <a:pt x="1872112" y="4218"/>
                  </a:lnTo>
                  <a:lnTo>
                    <a:pt x="1916233" y="16380"/>
                  </a:lnTo>
                  <a:lnTo>
                    <a:pt x="1956857" y="35749"/>
                  </a:lnTo>
                  <a:lnTo>
                    <a:pt x="1993247" y="61585"/>
                  </a:lnTo>
                  <a:lnTo>
                    <a:pt x="2024669" y="93151"/>
                  </a:lnTo>
                  <a:lnTo>
                    <a:pt x="2050387" y="129707"/>
                  </a:lnTo>
                  <a:lnTo>
                    <a:pt x="2069668" y="170516"/>
                  </a:lnTo>
                  <a:lnTo>
                    <a:pt x="2081775" y="214839"/>
                  </a:lnTo>
                  <a:lnTo>
                    <a:pt x="2085975" y="261937"/>
                  </a:lnTo>
                  <a:lnTo>
                    <a:pt x="2081775" y="309035"/>
                  </a:lnTo>
                  <a:lnTo>
                    <a:pt x="2069668" y="353358"/>
                  </a:lnTo>
                  <a:lnTo>
                    <a:pt x="2050387" y="394167"/>
                  </a:lnTo>
                  <a:lnTo>
                    <a:pt x="2024669" y="430723"/>
                  </a:lnTo>
                  <a:lnTo>
                    <a:pt x="1993247" y="462289"/>
                  </a:lnTo>
                  <a:lnTo>
                    <a:pt x="1956857" y="488125"/>
                  </a:lnTo>
                  <a:lnTo>
                    <a:pt x="1916233" y="507494"/>
                  </a:lnTo>
                  <a:lnTo>
                    <a:pt x="1872112" y="519656"/>
                  </a:lnTo>
                  <a:lnTo>
                    <a:pt x="1825228" y="523874"/>
                  </a:lnTo>
                  <a:close/>
                </a:path>
                <a:path w="2085975" h="523875">
                  <a:moveTo>
                    <a:pt x="1042987" y="523874"/>
                  </a:moveTo>
                  <a:lnTo>
                    <a:pt x="996103" y="519656"/>
                  </a:lnTo>
                  <a:lnTo>
                    <a:pt x="951981" y="507494"/>
                  </a:lnTo>
                  <a:lnTo>
                    <a:pt x="911358" y="488125"/>
                  </a:lnTo>
                  <a:lnTo>
                    <a:pt x="874968" y="462289"/>
                  </a:lnTo>
                  <a:lnTo>
                    <a:pt x="843546" y="430723"/>
                  </a:lnTo>
                  <a:lnTo>
                    <a:pt x="817827" y="394167"/>
                  </a:lnTo>
                  <a:lnTo>
                    <a:pt x="798547" y="353358"/>
                  </a:lnTo>
                  <a:lnTo>
                    <a:pt x="786439" y="309035"/>
                  </a:lnTo>
                  <a:lnTo>
                    <a:pt x="782240" y="261937"/>
                  </a:lnTo>
                  <a:lnTo>
                    <a:pt x="786439" y="214839"/>
                  </a:lnTo>
                  <a:lnTo>
                    <a:pt x="798547" y="170516"/>
                  </a:lnTo>
                  <a:lnTo>
                    <a:pt x="817827" y="129707"/>
                  </a:lnTo>
                  <a:lnTo>
                    <a:pt x="843546" y="93151"/>
                  </a:lnTo>
                  <a:lnTo>
                    <a:pt x="874968" y="61585"/>
                  </a:lnTo>
                  <a:lnTo>
                    <a:pt x="911358" y="35749"/>
                  </a:lnTo>
                  <a:lnTo>
                    <a:pt x="951981" y="16380"/>
                  </a:lnTo>
                  <a:lnTo>
                    <a:pt x="996103" y="4218"/>
                  </a:lnTo>
                  <a:lnTo>
                    <a:pt x="1042987" y="0"/>
                  </a:lnTo>
                  <a:lnTo>
                    <a:pt x="1089871" y="4218"/>
                  </a:lnTo>
                  <a:lnTo>
                    <a:pt x="1133993" y="16380"/>
                  </a:lnTo>
                  <a:lnTo>
                    <a:pt x="1174616" y="35749"/>
                  </a:lnTo>
                  <a:lnTo>
                    <a:pt x="1211006" y="61585"/>
                  </a:lnTo>
                  <a:lnTo>
                    <a:pt x="1242428" y="93151"/>
                  </a:lnTo>
                  <a:lnTo>
                    <a:pt x="1268147" y="129707"/>
                  </a:lnTo>
                  <a:lnTo>
                    <a:pt x="1287427" y="170516"/>
                  </a:lnTo>
                  <a:lnTo>
                    <a:pt x="1299535" y="214839"/>
                  </a:lnTo>
                  <a:lnTo>
                    <a:pt x="1303734" y="261937"/>
                  </a:lnTo>
                  <a:lnTo>
                    <a:pt x="1299535" y="309035"/>
                  </a:lnTo>
                  <a:lnTo>
                    <a:pt x="1287427" y="353358"/>
                  </a:lnTo>
                  <a:lnTo>
                    <a:pt x="1268147" y="394167"/>
                  </a:lnTo>
                  <a:lnTo>
                    <a:pt x="1242428" y="430723"/>
                  </a:lnTo>
                  <a:lnTo>
                    <a:pt x="1211006" y="462289"/>
                  </a:lnTo>
                  <a:lnTo>
                    <a:pt x="1174616" y="488125"/>
                  </a:lnTo>
                  <a:lnTo>
                    <a:pt x="1133993" y="507494"/>
                  </a:lnTo>
                  <a:lnTo>
                    <a:pt x="1089871" y="519656"/>
                  </a:lnTo>
                  <a:lnTo>
                    <a:pt x="1042987" y="5238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73683" y="1"/>
              <a:ext cx="10705465" cy="10271125"/>
            </a:xfrm>
            <a:custGeom>
              <a:avLst/>
              <a:gdLst/>
              <a:ahLst/>
              <a:cxnLst/>
              <a:rect l="l" t="t" r="r" b="b"/>
              <a:pathLst>
                <a:path w="10705465" h="10271125">
                  <a:moveTo>
                    <a:pt x="10704908" y="10270925"/>
                  </a:moveTo>
                  <a:lnTo>
                    <a:pt x="0" y="10270925"/>
                  </a:lnTo>
                  <a:lnTo>
                    <a:pt x="0" y="0"/>
                  </a:lnTo>
                  <a:lnTo>
                    <a:pt x="10704908" y="0"/>
                  </a:lnTo>
                  <a:lnTo>
                    <a:pt x="10704908" y="10270925"/>
                  </a:lnTo>
                  <a:close/>
                </a:path>
              </a:pathLst>
            </a:custGeom>
            <a:solidFill>
              <a:srgbClr val="583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3314" y="1818365"/>
              <a:ext cx="4973233" cy="664851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89447" y="1774519"/>
              <a:ext cx="6741795" cy="6736080"/>
            </a:xfrm>
            <a:custGeom>
              <a:avLst/>
              <a:gdLst/>
              <a:ahLst/>
              <a:cxnLst/>
              <a:rect l="l" t="t" r="r" b="b"/>
              <a:pathLst>
                <a:path w="6741795" h="6736080">
                  <a:moveTo>
                    <a:pt x="5060950" y="0"/>
                  </a:moveTo>
                  <a:lnTo>
                    <a:pt x="0" y="0"/>
                  </a:lnTo>
                  <a:lnTo>
                    <a:pt x="0" y="87630"/>
                  </a:lnTo>
                  <a:lnTo>
                    <a:pt x="0" y="6649720"/>
                  </a:lnTo>
                  <a:lnTo>
                    <a:pt x="0" y="6736080"/>
                  </a:lnTo>
                  <a:lnTo>
                    <a:pt x="5060950" y="6736080"/>
                  </a:lnTo>
                  <a:lnTo>
                    <a:pt x="5060950" y="6650266"/>
                  </a:lnTo>
                  <a:lnTo>
                    <a:pt x="5060950" y="6649720"/>
                  </a:lnTo>
                  <a:lnTo>
                    <a:pt x="5060950" y="87706"/>
                  </a:lnTo>
                  <a:lnTo>
                    <a:pt x="4973244" y="87706"/>
                  </a:lnTo>
                  <a:lnTo>
                    <a:pt x="4973244" y="6649720"/>
                  </a:lnTo>
                  <a:lnTo>
                    <a:pt x="87718" y="6649720"/>
                  </a:lnTo>
                  <a:lnTo>
                    <a:pt x="87718" y="87630"/>
                  </a:lnTo>
                  <a:lnTo>
                    <a:pt x="5060950" y="87630"/>
                  </a:lnTo>
                  <a:lnTo>
                    <a:pt x="5060950" y="0"/>
                  </a:lnTo>
                  <a:close/>
                </a:path>
                <a:path w="6741795" h="6736080">
                  <a:moveTo>
                    <a:pt x="6741388" y="6134735"/>
                  </a:moveTo>
                  <a:lnTo>
                    <a:pt x="6738861" y="6087719"/>
                  </a:lnTo>
                  <a:lnTo>
                    <a:pt x="6731432" y="6042177"/>
                  </a:lnTo>
                  <a:lnTo>
                    <a:pt x="6719392" y="5998362"/>
                  </a:lnTo>
                  <a:lnTo>
                    <a:pt x="6702984" y="5956528"/>
                  </a:lnTo>
                  <a:lnTo>
                    <a:pt x="6682473" y="5916968"/>
                  </a:lnTo>
                  <a:lnTo>
                    <a:pt x="6658140" y="5879909"/>
                  </a:lnTo>
                  <a:lnTo>
                    <a:pt x="6630225" y="5845645"/>
                  </a:lnTo>
                  <a:lnTo>
                    <a:pt x="6599009" y="5814428"/>
                  </a:lnTo>
                  <a:lnTo>
                    <a:pt x="6564731" y="5786513"/>
                  </a:lnTo>
                  <a:lnTo>
                    <a:pt x="6527686" y="5762168"/>
                  </a:lnTo>
                  <a:lnTo>
                    <a:pt x="6488112" y="5741657"/>
                  </a:lnTo>
                  <a:lnTo>
                    <a:pt x="6446291" y="5725261"/>
                  </a:lnTo>
                  <a:lnTo>
                    <a:pt x="6402476" y="5713209"/>
                  </a:lnTo>
                  <a:lnTo>
                    <a:pt x="6356921" y="5705792"/>
                  </a:lnTo>
                  <a:lnTo>
                    <a:pt x="6309906" y="5703252"/>
                  </a:lnTo>
                  <a:lnTo>
                    <a:pt x="6262890" y="5705792"/>
                  </a:lnTo>
                  <a:lnTo>
                    <a:pt x="6217348" y="5713209"/>
                  </a:lnTo>
                  <a:lnTo>
                    <a:pt x="6173521" y="5725261"/>
                  </a:lnTo>
                  <a:lnTo>
                    <a:pt x="6131699" y="5741657"/>
                  </a:lnTo>
                  <a:lnTo>
                    <a:pt x="6092126" y="5762168"/>
                  </a:lnTo>
                  <a:lnTo>
                    <a:pt x="6055080" y="5786513"/>
                  </a:lnTo>
                  <a:lnTo>
                    <a:pt x="6020816" y="5814428"/>
                  </a:lnTo>
                  <a:lnTo>
                    <a:pt x="5989586" y="5845645"/>
                  </a:lnTo>
                  <a:lnTo>
                    <a:pt x="5961685" y="5879909"/>
                  </a:lnTo>
                  <a:lnTo>
                    <a:pt x="5937339" y="5916968"/>
                  </a:lnTo>
                  <a:lnTo>
                    <a:pt x="5916828" y="5956528"/>
                  </a:lnTo>
                  <a:lnTo>
                    <a:pt x="5900420" y="5998362"/>
                  </a:lnTo>
                  <a:lnTo>
                    <a:pt x="5888380" y="6042177"/>
                  </a:lnTo>
                  <a:lnTo>
                    <a:pt x="5880963" y="6087719"/>
                  </a:lnTo>
                  <a:lnTo>
                    <a:pt x="5878423" y="6134735"/>
                  </a:lnTo>
                  <a:lnTo>
                    <a:pt x="5880963" y="6181750"/>
                  </a:lnTo>
                  <a:lnTo>
                    <a:pt x="5888380" y="6227305"/>
                  </a:lnTo>
                  <a:lnTo>
                    <a:pt x="5900420" y="6271120"/>
                  </a:lnTo>
                  <a:lnTo>
                    <a:pt x="5916828" y="6312941"/>
                  </a:lnTo>
                  <a:lnTo>
                    <a:pt x="5937339" y="6352514"/>
                  </a:lnTo>
                  <a:lnTo>
                    <a:pt x="5961685" y="6389560"/>
                  </a:lnTo>
                  <a:lnTo>
                    <a:pt x="5989586" y="6423838"/>
                  </a:lnTo>
                  <a:lnTo>
                    <a:pt x="6020816" y="6455054"/>
                  </a:lnTo>
                  <a:lnTo>
                    <a:pt x="6055080" y="6482969"/>
                  </a:lnTo>
                  <a:lnTo>
                    <a:pt x="6092126" y="6507315"/>
                  </a:lnTo>
                  <a:lnTo>
                    <a:pt x="6131699" y="6527813"/>
                  </a:lnTo>
                  <a:lnTo>
                    <a:pt x="6173521" y="6544221"/>
                  </a:lnTo>
                  <a:lnTo>
                    <a:pt x="6217348" y="6556273"/>
                  </a:lnTo>
                  <a:lnTo>
                    <a:pt x="6262890" y="6563690"/>
                  </a:lnTo>
                  <a:lnTo>
                    <a:pt x="6309906" y="6566217"/>
                  </a:lnTo>
                  <a:lnTo>
                    <a:pt x="6356921" y="6563690"/>
                  </a:lnTo>
                  <a:lnTo>
                    <a:pt x="6402476" y="6556273"/>
                  </a:lnTo>
                  <a:lnTo>
                    <a:pt x="6446291" y="6544221"/>
                  </a:lnTo>
                  <a:lnTo>
                    <a:pt x="6488112" y="6527813"/>
                  </a:lnTo>
                  <a:lnTo>
                    <a:pt x="6527686" y="6507315"/>
                  </a:lnTo>
                  <a:lnTo>
                    <a:pt x="6564731" y="6482969"/>
                  </a:lnTo>
                  <a:lnTo>
                    <a:pt x="6599009" y="6455054"/>
                  </a:lnTo>
                  <a:lnTo>
                    <a:pt x="6630225" y="6423838"/>
                  </a:lnTo>
                  <a:lnTo>
                    <a:pt x="6658140" y="6389560"/>
                  </a:lnTo>
                  <a:lnTo>
                    <a:pt x="6682473" y="6352514"/>
                  </a:lnTo>
                  <a:lnTo>
                    <a:pt x="6702984" y="6312941"/>
                  </a:lnTo>
                  <a:lnTo>
                    <a:pt x="6719392" y="6271120"/>
                  </a:lnTo>
                  <a:lnTo>
                    <a:pt x="6731432" y="6227305"/>
                  </a:lnTo>
                  <a:lnTo>
                    <a:pt x="6738861" y="6181750"/>
                  </a:lnTo>
                  <a:lnTo>
                    <a:pt x="6741388" y="6134735"/>
                  </a:lnTo>
                  <a:close/>
                </a:path>
                <a:path w="6741795" h="6736080">
                  <a:moveTo>
                    <a:pt x="6741388" y="3614432"/>
                  </a:moveTo>
                  <a:lnTo>
                    <a:pt x="6738861" y="3567417"/>
                  </a:lnTo>
                  <a:lnTo>
                    <a:pt x="6731432" y="3521862"/>
                  </a:lnTo>
                  <a:lnTo>
                    <a:pt x="6719392" y="3478047"/>
                  </a:lnTo>
                  <a:lnTo>
                    <a:pt x="6702984" y="3436226"/>
                  </a:lnTo>
                  <a:lnTo>
                    <a:pt x="6682473" y="3396653"/>
                  </a:lnTo>
                  <a:lnTo>
                    <a:pt x="6658140" y="3359607"/>
                  </a:lnTo>
                  <a:lnTo>
                    <a:pt x="6630225" y="3325330"/>
                  </a:lnTo>
                  <a:lnTo>
                    <a:pt x="6599009" y="3294113"/>
                  </a:lnTo>
                  <a:lnTo>
                    <a:pt x="6564731" y="3266198"/>
                  </a:lnTo>
                  <a:lnTo>
                    <a:pt x="6527686" y="3241865"/>
                  </a:lnTo>
                  <a:lnTo>
                    <a:pt x="6488112" y="3221355"/>
                  </a:lnTo>
                  <a:lnTo>
                    <a:pt x="6446291" y="3204946"/>
                  </a:lnTo>
                  <a:lnTo>
                    <a:pt x="6402476" y="3192907"/>
                  </a:lnTo>
                  <a:lnTo>
                    <a:pt x="6356921" y="3185477"/>
                  </a:lnTo>
                  <a:lnTo>
                    <a:pt x="6309906" y="3182950"/>
                  </a:lnTo>
                  <a:lnTo>
                    <a:pt x="6262890" y="3185477"/>
                  </a:lnTo>
                  <a:lnTo>
                    <a:pt x="6217348" y="3192907"/>
                  </a:lnTo>
                  <a:lnTo>
                    <a:pt x="6173521" y="3204946"/>
                  </a:lnTo>
                  <a:lnTo>
                    <a:pt x="6131699" y="3221355"/>
                  </a:lnTo>
                  <a:lnTo>
                    <a:pt x="6092126" y="3241865"/>
                  </a:lnTo>
                  <a:lnTo>
                    <a:pt x="6055080" y="3266198"/>
                  </a:lnTo>
                  <a:lnTo>
                    <a:pt x="6020816" y="3294113"/>
                  </a:lnTo>
                  <a:lnTo>
                    <a:pt x="5989586" y="3325330"/>
                  </a:lnTo>
                  <a:lnTo>
                    <a:pt x="5961685" y="3359607"/>
                  </a:lnTo>
                  <a:lnTo>
                    <a:pt x="5937339" y="3396653"/>
                  </a:lnTo>
                  <a:lnTo>
                    <a:pt x="5916828" y="3436226"/>
                  </a:lnTo>
                  <a:lnTo>
                    <a:pt x="5900420" y="3478047"/>
                  </a:lnTo>
                  <a:lnTo>
                    <a:pt x="5888380" y="3521862"/>
                  </a:lnTo>
                  <a:lnTo>
                    <a:pt x="5880963" y="3567417"/>
                  </a:lnTo>
                  <a:lnTo>
                    <a:pt x="5878423" y="3614420"/>
                  </a:lnTo>
                  <a:lnTo>
                    <a:pt x="5880963" y="3661448"/>
                  </a:lnTo>
                  <a:lnTo>
                    <a:pt x="5888380" y="3706990"/>
                  </a:lnTo>
                  <a:lnTo>
                    <a:pt x="5900420" y="3750805"/>
                  </a:lnTo>
                  <a:lnTo>
                    <a:pt x="5916828" y="3792639"/>
                  </a:lnTo>
                  <a:lnTo>
                    <a:pt x="5937339" y="3832212"/>
                  </a:lnTo>
                  <a:lnTo>
                    <a:pt x="5961685" y="3869258"/>
                  </a:lnTo>
                  <a:lnTo>
                    <a:pt x="5989586" y="3903522"/>
                  </a:lnTo>
                  <a:lnTo>
                    <a:pt x="6020816" y="3934752"/>
                  </a:lnTo>
                  <a:lnTo>
                    <a:pt x="6055080" y="3962654"/>
                  </a:lnTo>
                  <a:lnTo>
                    <a:pt x="6092126" y="3987000"/>
                  </a:lnTo>
                  <a:lnTo>
                    <a:pt x="6131699" y="4007510"/>
                  </a:lnTo>
                  <a:lnTo>
                    <a:pt x="6173521" y="4023918"/>
                  </a:lnTo>
                  <a:lnTo>
                    <a:pt x="6217348" y="4035958"/>
                  </a:lnTo>
                  <a:lnTo>
                    <a:pt x="6262890" y="4043375"/>
                  </a:lnTo>
                  <a:lnTo>
                    <a:pt x="6309906" y="4045915"/>
                  </a:lnTo>
                  <a:lnTo>
                    <a:pt x="6356921" y="4043375"/>
                  </a:lnTo>
                  <a:lnTo>
                    <a:pt x="6402476" y="4035958"/>
                  </a:lnTo>
                  <a:lnTo>
                    <a:pt x="6446291" y="4023918"/>
                  </a:lnTo>
                  <a:lnTo>
                    <a:pt x="6488112" y="4007510"/>
                  </a:lnTo>
                  <a:lnTo>
                    <a:pt x="6527686" y="3987000"/>
                  </a:lnTo>
                  <a:lnTo>
                    <a:pt x="6564731" y="3962654"/>
                  </a:lnTo>
                  <a:lnTo>
                    <a:pt x="6599009" y="3934752"/>
                  </a:lnTo>
                  <a:lnTo>
                    <a:pt x="6630225" y="3903522"/>
                  </a:lnTo>
                  <a:lnTo>
                    <a:pt x="6658140" y="3869258"/>
                  </a:lnTo>
                  <a:lnTo>
                    <a:pt x="6682473" y="3832212"/>
                  </a:lnTo>
                  <a:lnTo>
                    <a:pt x="6702984" y="3792639"/>
                  </a:lnTo>
                  <a:lnTo>
                    <a:pt x="6719392" y="3750805"/>
                  </a:lnTo>
                  <a:lnTo>
                    <a:pt x="6731432" y="3706990"/>
                  </a:lnTo>
                  <a:lnTo>
                    <a:pt x="6738861" y="3661448"/>
                  </a:lnTo>
                  <a:lnTo>
                    <a:pt x="6741388" y="3614432"/>
                  </a:lnTo>
                  <a:close/>
                </a:path>
                <a:path w="6741795" h="6736080">
                  <a:moveTo>
                    <a:pt x="6741388" y="1290523"/>
                  </a:moveTo>
                  <a:lnTo>
                    <a:pt x="6738861" y="1243507"/>
                  </a:lnTo>
                  <a:lnTo>
                    <a:pt x="6731432" y="1197965"/>
                  </a:lnTo>
                  <a:lnTo>
                    <a:pt x="6719392" y="1154137"/>
                  </a:lnTo>
                  <a:lnTo>
                    <a:pt x="6702984" y="1112316"/>
                  </a:lnTo>
                  <a:lnTo>
                    <a:pt x="6682473" y="1072743"/>
                  </a:lnTo>
                  <a:lnTo>
                    <a:pt x="6658140" y="1035697"/>
                  </a:lnTo>
                  <a:lnTo>
                    <a:pt x="6630225" y="1001433"/>
                  </a:lnTo>
                  <a:lnTo>
                    <a:pt x="6599009" y="970203"/>
                  </a:lnTo>
                  <a:lnTo>
                    <a:pt x="6564731" y="942289"/>
                  </a:lnTo>
                  <a:lnTo>
                    <a:pt x="6527686" y="917956"/>
                  </a:lnTo>
                  <a:lnTo>
                    <a:pt x="6488112" y="897445"/>
                  </a:lnTo>
                  <a:lnTo>
                    <a:pt x="6446291" y="881037"/>
                  </a:lnTo>
                  <a:lnTo>
                    <a:pt x="6402476" y="868997"/>
                  </a:lnTo>
                  <a:lnTo>
                    <a:pt x="6356921" y="861568"/>
                  </a:lnTo>
                  <a:lnTo>
                    <a:pt x="6309906" y="859040"/>
                  </a:lnTo>
                  <a:lnTo>
                    <a:pt x="6262890" y="861568"/>
                  </a:lnTo>
                  <a:lnTo>
                    <a:pt x="6217348" y="868997"/>
                  </a:lnTo>
                  <a:lnTo>
                    <a:pt x="6173521" y="881037"/>
                  </a:lnTo>
                  <a:lnTo>
                    <a:pt x="6131699" y="897445"/>
                  </a:lnTo>
                  <a:lnTo>
                    <a:pt x="6092126" y="917956"/>
                  </a:lnTo>
                  <a:lnTo>
                    <a:pt x="6055080" y="942289"/>
                  </a:lnTo>
                  <a:lnTo>
                    <a:pt x="6020816" y="970203"/>
                  </a:lnTo>
                  <a:lnTo>
                    <a:pt x="5989586" y="1001433"/>
                  </a:lnTo>
                  <a:lnTo>
                    <a:pt x="5961685" y="1035697"/>
                  </a:lnTo>
                  <a:lnTo>
                    <a:pt x="5937339" y="1072743"/>
                  </a:lnTo>
                  <a:lnTo>
                    <a:pt x="5916828" y="1112316"/>
                  </a:lnTo>
                  <a:lnTo>
                    <a:pt x="5900420" y="1154137"/>
                  </a:lnTo>
                  <a:lnTo>
                    <a:pt x="5888380" y="1197965"/>
                  </a:lnTo>
                  <a:lnTo>
                    <a:pt x="5880963" y="1243507"/>
                  </a:lnTo>
                  <a:lnTo>
                    <a:pt x="5878423" y="1290523"/>
                  </a:lnTo>
                  <a:lnTo>
                    <a:pt x="5880963" y="1337538"/>
                  </a:lnTo>
                  <a:lnTo>
                    <a:pt x="5888380" y="1383080"/>
                  </a:lnTo>
                  <a:lnTo>
                    <a:pt x="5900420" y="1426908"/>
                  </a:lnTo>
                  <a:lnTo>
                    <a:pt x="5916828" y="1468729"/>
                  </a:lnTo>
                  <a:lnTo>
                    <a:pt x="5937339" y="1508302"/>
                  </a:lnTo>
                  <a:lnTo>
                    <a:pt x="5961685" y="1545348"/>
                  </a:lnTo>
                  <a:lnTo>
                    <a:pt x="5989586" y="1579613"/>
                  </a:lnTo>
                  <a:lnTo>
                    <a:pt x="6020816" y="1610842"/>
                  </a:lnTo>
                  <a:lnTo>
                    <a:pt x="6055080" y="1638757"/>
                  </a:lnTo>
                  <a:lnTo>
                    <a:pt x="6092126" y="1663090"/>
                  </a:lnTo>
                  <a:lnTo>
                    <a:pt x="6131699" y="1683600"/>
                  </a:lnTo>
                  <a:lnTo>
                    <a:pt x="6173521" y="1700009"/>
                  </a:lnTo>
                  <a:lnTo>
                    <a:pt x="6217348" y="1712048"/>
                  </a:lnTo>
                  <a:lnTo>
                    <a:pt x="6262890" y="1719465"/>
                  </a:lnTo>
                  <a:lnTo>
                    <a:pt x="6309906" y="1722005"/>
                  </a:lnTo>
                  <a:lnTo>
                    <a:pt x="6356921" y="1719465"/>
                  </a:lnTo>
                  <a:lnTo>
                    <a:pt x="6402476" y="1712048"/>
                  </a:lnTo>
                  <a:lnTo>
                    <a:pt x="6446291" y="1700009"/>
                  </a:lnTo>
                  <a:lnTo>
                    <a:pt x="6488112" y="1683600"/>
                  </a:lnTo>
                  <a:lnTo>
                    <a:pt x="6527686" y="1663090"/>
                  </a:lnTo>
                  <a:lnTo>
                    <a:pt x="6564731" y="1638757"/>
                  </a:lnTo>
                  <a:lnTo>
                    <a:pt x="6599009" y="1610842"/>
                  </a:lnTo>
                  <a:lnTo>
                    <a:pt x="6630225" y="1579613"/>
                  </a:lnTo>
                  <a:lnTo>
                    <a:pt x="6658140" y="1545348"/>
                  </a:lnTo>
                  <a:lnTo>
                    <a:pt x="6682473" y="1508302"/>
                  </a:lnTo>
                  <a:lnTo>
                    <a:pt x="6702984" y="1468729"/>
                  </a:lnTo>
                  <a:lnTo>
                    <a:pt x="6719392" y="1426908"/>
                  </a:lnTo>
                  <a:lnTo>
                    <a:pt x="6731432" y="1383080"/>
                  </a:lnTo>
                  <a:lnTo>
                    <a:pt x="6738861" y="1337538"/>
                  </a:lnTo>
                  <a:lnTo>
                    <a:pt x="6741388" y="12905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55535" y="2716239"/>
            <a:ext cx="5049520" cy="1677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100"/>
              </a:lnSpc>
              <a:spcBef>
                <a:spcPts val="95"/>
              </a:spcBef>
            </a:pPr>
            <a:r>
              <a:rPr sz="1900" spc="45" dirty="0">
                <a:latin typeface="Lucida Sans Unicode"/>
                <a:cs typeface="Lucida Sans Unicode"/>
              </a:rPr>
              <a:t>Islamic</a:t>
            </a:r>
            <a:r>
              <a:rPr sz="1900" spc="-50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Banking</a:t>
            </a:r>
            <a:r>
              <a:rPr sz="1900" spc="-45" dirty="0">
                <a:latin typeface="Lucida Sans Unicode"/>
                <a:cs typeface="Lucida Sans Unicode"/>
              </a:rPr>
              <a:t> </a:t>
            </a:r>
            <a:r>
              <a:rPr sz="1900" spc="110" dirty="0">
                <a:latin typeface="Lucida Sans Unicode"/>
                <a:cs typeface="Lucida Sans Unicode"/>
              </a:rPr>
              <a:t>and</a:t>
            </a:r>
            <a:r>
              <a:rPr sz="1900" spc="-45" dirty="0">
                <a:latin typeface="Lucida Sans Unicode"/>
                <a:cs typeface="Lucida Sans Unicode"/>
              </a:rPr>
              <a:t> </a:t>
            </a:r>
            <a:r>
              <a:rPr sz="1900" spc="60" dirty="0">
                <a:latin typeface="Lucida Sans Unicode"/>
                <a:cs typeface="Lucida Sans Unicode"/>
              </a:rPr>
              <a:t>Finance</a:t>
            </a:r>
            <a:r>
              <a:rPr sz="1900" spc="-50" dirty="0">
                <a:latin typeface="Lucida Sans Unicode"/>
                <a:cs typeface="Lucida Sans Unicode"/>
              </a:rPr>
              <a:t> </a:t>
            </a:r>
            <a:r>
              <a:rPr sz="1900" spc="90" dirty="0">
                <a:latin typeface="Lucida Sans Unicode"/>
                <a:cs typeface="Lucida Sans Unicode"/>
              </a:rPr>
              <a:t>has</a:t>
            </a:r>
            <a:r>
              <a:rPr sz="1900" spc="-45" dirty="0">
                <a:latin typeface="Lucida Sans Unicode"/>
                <a:cs typeface="Lucida Sans Unicode"/>
              </a:rPr>
              <a:t> </a:t>
            </a:r>
            <a:r>
              <a:rPr sz="1900" spc="-10" dirty="0">
                <a:latin typeface="Lucida Sans Unicode"/>
                <a:cs typeface="Lucida Sans Unicode"/>
              </a:rPr>
              <a:t>little </a:t>
            </a:r>
            <a:r>
              <a:rPr sz="1900" dirty="0">
                <a:latin typeface="Lucida Sans Unicode"/>
                <a:cs typeface="Lucida Sans Unicode"/>
              </a:rPr>
              <a:t>traction</a:t>
            </a:r>
            <a:r>
              <a:rPr sz="1900" spc="-45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in</a:t>
            </a:r>
            <a:r>
              <a:rPr sz="1900" spc="-45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Africa</a:t>
            </a:r>
            <a:r>
              <a:rPr sz="1900" spc="-45" dirty="0">
                <a:latin typeface="Lucida Sans Unicode"/>
                <a:cs typeface="Lucida Sans Unicode"/>
              </a:rPr>
              <a:t> </a:t>
            </a:r>
            <a:r>
              <a:rPr sz="1900" spc="110" dirty="0">
                <a:latin typeface="Lucida Sans Unicode"/>
                <a:cs typeface="Lucida Sans Unicode"/>
              </a:rPr>
              <a:t>and</a:t>
            </a:r>
            <a:r>
              <a:rPr sz="1900" spc="-50" dirty="0">
                <a:latin typeface="Lucida Sans Unicode"/>
                <a:cs typeface="Lucida Sans Unicode"/>
              </a:rPr>
              <a:t> </a:t>
            </a:r>
            <a:r>
              <a:rPr sz="1900" spc="50" dirty="0">
                <a:latin typeface="Lucida Sans Unicode"/>
                <a:cs typeface="Lucida Sans Unicode"/>
              </a:rPr>
              <a:t>yet</a:t>
            </a:r>
            <a:r>
              <a:rPr sz="1900" spc="-45" dirty="0">
                <a:latin typeface="Lucida Sans Unicode"/>
                <a:cs typeface="Lucida Sans Unicode"/>
              </a:rPr>
              <a:t> </a:t>
            </a:r>
            <a:r>
              <a:rPr sz="1900" spc="-55" dirty="0">
                <a:latin typeface="Lucida Sans Unicode"/>
                <a:cs typeface="Lucida Sans Unicode"/>
              </a:rPr>
              <a:t>it</a:t>
            </a:r>
            <a:r>
              <a:rPr sz="1900" spc="-45" dirty="0">
                <a:latin typeface="Lucida Sans Unicode"/>
                <a:cs typeface="Lucida Sans Unicode"/>
              </a:rPr>
              <a:t> </a:t>
            </a:r>
            <a:r>
              <a:rPr sz="1900" spc="90" dirty="0">
                <a:latin typeface="Lucida Sans Unicode"/>
                <a:cs typeface="Lucida Sans Unicode"/>
              </a:rPr>
              <a:t>has</a:t>
            </a:r>
            <a:r>
              <a:rPr sz="1900" spc="-45" dirty="0">
                <a:latin typeface="Lucida Sans Unicode"/>
                <a:cs typeface="Lucida Sans Unicode"/>
              </a:rPr>
              <a:t> </a:t>
            </a:r>
            <a:r>
              <a:rPr sz="1900" spc="-10" dirty="0">
                <a:latin typeface="Lucida Sans Unicode"/>
                <a:cs typeface="Lucida Sans Unicode"/>
              </a:rPr>
              <a:t>potential </a:t>
            </a:r>
            <a:r>
              <a:rPr sz="1900" spc="-35" dirty="0">
                <a:latin typeface="Lucida Sans Unicode"/>
                <a:cs typeface="Lucida Sans Unicode"/>
              </a:rPr>
              <a:t>for</a:t>
            </a:r>
            <a:r>
              <a:rPr sz="1900" spc="-5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growth</a:t>
            </a:r>
            <a:r>
              <a:rPr sz="1900" spc="-5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in</a:t>
            </a:r>
            <a:r>
              <a:rPr sz="1900" spc="-5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Africa</a:t>
            </a:r>
            <a:r>
              <a:rPr sz="1900" spc="-5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given the</a:t>
            </a:r>
            <a:r>
              <a:rPr sz="1900" spc="-5" dirty="0">
                <a:latin typeface="Lucida Sans Unicode"/>
                <a:cs typeface="Lucida Sans Unicode"/>
              </a:rPr>
              <a:t> </a:t>
            </a:r>
            <a:r>
              <a:rPr sz="1900" spc="-10" dirty="0">
                <a:latin typeface="Lucida Sans Unicode"/>
                <a:cs typeface="Lucida Sans Unicode"/>
              </a:rPr>
              <a:t>continent’s </a:t>
            </a:r>
            <a:r>
              <a:rPr sz="1900" spc="75" dirty="0">
                <a:latin typeface="Lucida Sans Unicode"/>
                <a:cs typeface="Lucida Sans Unicode"/>
              </a:rPr>
              <a:t>demographic</a:t>
            </a:r>
            <a:r>
              <a:rPr sz="1900" spc="-50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structure</a:t>
            </a:r>
            <a:r>
              <a:rPr sz="1900" spc="-45" dirty="0">
                <a:latin typeface="Lucida Sans Unicode"/>
                <a:cs typeface="Lucida Sans Unicode"/>
              </a:rPr>
              <a:t> </a:t>
            </a:r>
            <a:r>
              <a:rPr sz="1900" spc="110" dirty="0">
                <a:latin typeface="Lucida Sans Unicode"/>
                <a:cs typeface="Lucida Sans Unicode"/>
              </a:rPr>
              <a:t>and</a:t>
            </a:r>
            <a:r>
              <a:rPr sz="1900" spc="-45" dirty="0">
                <a:latin typeface="Lucida Sans Unicode"/>
                <a:cs typeface="Lucida Sans Unicode"/>
              </a:rPr>
              <a:t> </a:t>
            </a:r>
            <a:r>
              <a:rPr sz="1900" spc="45" dirty="0">
                <a:latin typeface="Lucida Sans Unicode"/>
                <a:cs typeface="Lucida Sans Unicode"/>
              </a:rPr>
              <a:t>prospects</a:t>
            </a:r>
            <a:r>
              <a:rPr sz="1900" spc="-50" dirty="0">
                <a:latin typeface="Lucida Sans Unicode"/>
                <a:cs typeface="Lucida Sans Unicode"/>
              </a:rPr>
              <a:t> </a:t>
            </a:r>
            <a:r>
              <a:rPr sz="1900" spc="-25" dirty="0">
                <a:latin typeface="Lucida Sans Unicode"/>
                <a:cs typeface="Lucida Sans Unicode"/>
              </a:rPr>
              <a:t>for </a:t>
            </a:r>
            <a:r>
              <a:rPr sz="1900" dirty="0">
                <a:latin typeface="Lucida Sans Unicode"/>
                <a:cs typeface="Lucida Sans Unicode"/>
              </a:rPr>
              <a:t>financial</a:t>
            </a:r>
            <a:r>
              <a:rPr sz="1900" spc="245" dirty="0">
                <a:latin typeface="Lucida Sans Unicode"/>
                <a:cs typeface="Lucida Sans Unicode"/>
              </a:rPr>
              <a:t> </a:t>
            </a:r>
            <a:r>
              <a:rPr sz="1900" spc="-10" dirty="0">
                <a:latin typeface="Lucida Sans Unicode"/>
                <a:cs typeface="Lucida Sans Unicode"/>
              </a:rPr>
              <a:t>deepening.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5535" y="5183163"/>
            <a:ext cx="4572635" cy="1025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</a:pPr>
            <a:r>
              <a:rPr sz="1900" dirty="0">
                <a:latin typeface="Lucida Sans Unicode"/>
                <a:cs typeface="Lucida Sans Unicode"/>
              </a:rPr>
              <a:t>Indeed,</a:t>
            </a:r>
            <a:r>
              <a:rPr sz="1900" spc="-75" dirty="0">
                <a:latin typeface="Lucida Sans Unicode"/>
                <a:cs typeface="Lucida Sans Unicode"/>
              </a:rPr>
              <a:t> </a:t>
            </a:r>
            <a:r>
              <a:rPr sz="1900" spc="-20" dirty="0">
                <a:latin typeface="Lucida Sans Unicode"/>
                <a:cs typeface="Lucida Sans Unicode"/>
              </a:rPr>
              <a:t>in</a:t>
            </a:r>
            <a:r>
              <a:rPr sz="1900" spc="-75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Africa</a:t>
            </a:r>
            <a:r>
              <a:rPr sz="1900" spc="-75" dirty="0">
                <a:latin typeface="Lucida Sans Unicode"/>
                <a:cs typeface="Lucida Sans Unicode"/>
              </a:rPr>
              <a:t> </a:t>
            </a:r>
            <a:r>
              <a:rPr sz="1900" spc="85" dirty="0">
                <a:latin typeface="Lucida Sans Unicode"/>
                <a:cs typeface="Lucida Sans Unicode"/>
              </a:rPr>
              <a:t>has</a:t>
            </a:r>
            <a:r>
              <a:rPr sz="1900" spc="-75" dirty="0">
                <a:latin typeface="Lucida Sans Unicode"/>
                <a:cs typeface="Lucida Sans Unicode"/>
              </a:rPr>
              <a:t> </a:t>
            </a:r>
            <a:r>
              <a:rPr sz="1900" spc="229" dirty="0">
                <a:latin typeface="Lucida Sans Unicode"/>
                <a:cs typeface="Lucida Sans Unicode"/>
              </a:rPr>
              <a:t>a</a:t>
            </a:r>
            <a:r>
              <a:rPr sz="1900" spc="-75" dirty="0">
                <a:latin typeface="Lucida Sans Unicode"/>
                <a:cs typeface="Lucida Sans Unicode"/>
              </a:rPr>
              <a:t> </a:t>
            </a:r>
            <a:r>
              <a:rPr sz="1900" spc="120" dirty="0">
                <a:latin typeface="Lucida Sans Unicode"/>
                <a:cs typeface="Lucida Sans Unicode"/>
              </a:rPr>
              <a:t>chance</a:t>
            </a:r>
            <a:r>
              <a:rPr sz="1900" spc="-75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to</a:t>
            </a:r>
            <a:r>
              <a:rPr sz="1900" spc="-75" dirty="0">
                <a:latin typeface="Lucida Sans Unicode"/>
                <a:cs typeface="Lucida Sans Unicode"/>
              </a:rPr>
              <a:t> </a:t>
            </a:r>
            <a:r>
              <a:rPr sz="1900" spc="95" dirty="0">
                <a:latin typeface="Lucida Sans Unicode"/>
                <a:cs typeface="Lucida Sans Unicode"/>
              </a:rPr>
              <a:t>be</a:t>
            </a:r>
            <a:r>
              <a:rPr sz="1900" spc="-75" dirty="0">
                <a:latin typeface="Lucida Sans Unicode"/>
                <a:cs typeface="Lucida Sans Unicode"/>
              </a:rPr>
              <a:t> </a:t>
            </a:r>
            <a:r>
              <a:rPr sz="1900" spc="180" dirty="0">
                <a:latin typeface="Lucida Sans Unicode"/>
                <a:cs typeface="Lucida Sans Unicode"/>
              </a:rPr>
              <a:t>a </a:t>
            </a:r>
            <a:r>
              <a:rPr sz="1900" dirty="0">
                <a:latin typeface="Lucida Sans Unicode"/>
                <a:cs typeface="Lucida Sans Unicode"/>
              </a:rPr>
              <a:t>true</a:t>
            </a:r>
            <a:r>
              <a:rPr sz="1900" spc="-30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innovator</a:t>
            </a:r>
            <a:r>
              <a:rPr sz="1900" spc="-25" dirty="0">
                <a:latin typeface="Lucida Sans Unicode"/>
                <a:cs typeface="Lucida Sans Unicode"/>
              </a:rPr>
              <a:t> </a:t>
            </a:r>
            <a:r>
              <a:rPr sz="1900" spc="-35" dirty="0">
                <a:latin typeface="Lucida Sans Unicode"/>
                <a:cs typeface="Lucida Sans Unicode"/>
              </a:rPr>
              <a:t>for</a:t>
            </a:r>
            <a:r>
              <a:rPr sz="1900" spc="-25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the</a:t>
            </a:r>
            <a:r>
              <a:rPr sz="1900" spc="-30" dirty="0">
                <a:latin typeface="Lucida Sans Unicode"/>
                <a:cs typeface="Lucida Sans Unicode"/>
              </a:rPr>
              <a:t> </a:t>
            </a:r>
            <a:r>
              <a:rPr sz="1900" spc="45" dirty="0">
                <a:latin typeface="Lucida Sans Unicode"/>
                <a:cs typeface="Lucida Sans Unicode"/>
              </a:rPr>
              <a:t>Islamic</a:t>
            </a:r>
            <a:r>
              <a:rPr sz="1900" spc="-25" dirty="0">
                <a:latin typeface="Lucida Sans Unicode"/>
                <a:cs typeface="Lucida Sans Unicode"/>
              </a:rPr>
              <a:t> </a:t>
            </a:r>
            <a:r>
              <a:rPr sz="1900" spc="40" dirty="0">
                <a:latin typeface="Lucida Sans Unicode"/>
                <a:cs typeface="Lucida Sans Unicode"/>
              </a:rPr>
              <a:t>finance </a:t>
            </a:r>
            <a:r>
              <a:rPr sz="1900" spc="-10" dirty="0">
                <a:latin typeface="Lucida Sans Unicode"/>
                <a:cs typeface="Lucida Sans Unicode"/>
              </a:rPr>
              <a:t>industry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4915" y="7210614"/>
            <a:ext cx="5120640" cy="67373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45"/>
              </a:spcBef>
              <a:tabLst>
                <a:tab pos="1674495" algn="l"/>
              </a:tabLst>
            </a:pPr>
            <a:r>
              <a:rPr sz="1900" dirty="0">
                <a:latin typeface="Lucida Sans Unicode"/>
                <a:cs typeface="Lucida Sans Unicode"/>
              </a:rPr>
              <a:t>As</a:t>
            </a:r>
            <a:r>
              <a:rPr sz="1900" spc="-90" dirty="0">
                <a:latin typeface="Lucida Sans Unicode"/>
                <a:cs typeface="Lucida Sans Unicode"/>
              </a:rPr>
              <a:t> </a:t>
            </a:r>
            <a:r>
              <a:rPr sz="1900" spc="100" dirty="0">
                <a:latin typeface="Lucida Sans Unicode"/>
                <a:cs typeface="Lucida Sans Unicode"/>
              </a:rPr>
              <a:t>at</a:t>
            </a:r>
            <a:r>
              <a:rPr sz="1900" spc="-85" dirty="0">
                <a:latin typeface="Lucida Sans Unicode"/>
                <a:cs typeface="Lucida Sans Unicode"/>
              </a:rPr>
              <a:t> </a:t>
            </a:r>
            <a:r>
              <a:rPr sz="1900" spc="75" dirty="0">
                <a:latin typeface="Lucida Sans Unicode"/>
                <a:cs typeface="Lucida Sans Unicode"/>
              </a:rPr>
              <a:t>end</a:t>
            </a:r>
            <a:r>
              <a:rPr sz="1900" spc="-90" dirty="0">
                <a:latin typeface="Lucida Sans Unicode"/>
                <a:cs typeface="Lucida Sans Unicode"/>
              </a:rPr>
              <a:t> </a:t>
            </a:r>
            <a:r>
              <a:rPr sz="1900" spc="-225" dirty="0">
                <a:latin typeface="Lucida Sans Unicode"/>
                <a:cs typeface="Lucida Sans Unicode"/>
              </a:rPr>
              <a:t>2021,</a:t>
            </a:r>
            <a:r>
              <a:rPr sz="1900" spc="-85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Total</a:t>
            </a:r>
            <a:r>
              <a:rPr sz="1900" spc="-90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Assets</a:t>
            </a:r>
            <a:r>
              <a:rPr sz="1900" spc="-85" dirty="0">
                <a:latin typeface="Lucida Sans Unicode"/>
                <a:cs typeface="Lucida Sans Unicode"/>
              </a:rPr>
              <a:t> </a:t>
            </a:r>
            <a:r>
              <a:rPr sz="1900" spc="70" dirty="0">
                <a:latin typeface="Lucida Sans Unicode"/>
                <a:cs typeface="Lucida Sans Unicode"/>
              </a:rPr>
              <a:t>Vale</a:t>
            </a:r>
            <a:r>
              <a:rPr sz="1900" spc="-90" dirty="0">
                <a:latin typeface="Lucida Sans Unicode"/>
                <a:cs typeface="Lucida Sans Unicode"/>
              </a:rPr>
              <a:t> </a:t>
            </a:r>
            <a:r>
              <a:rPr sz="1900" dirty="0">
                <a:latin typeface="Lucida Sans Unicode"/>
                <a:cs typeface="Lucida Sans Unicode"/>
              </a:rPr>
              <a:t>of</a:t>
            </a:r>
            <a:r>
              <a:rPr sz="1900" spc="-85" dirty="0">
                <a:latin typeface="Lucida Sans Unicode"/>
                <a:cs typeface="Lucida Sans Unicode"/>
              </a:rPr>
              <a:t> </a:t>
            </a:r>
            <a:r>
              <a:rPr sz="1900" spc="35" dirty="0">
                <a:latin typeface="Lucida Sans Unicode"/>
                <a:cs typeface="Lucida Sans Unicode"/>
              </a:rPr>
              <a:t>Islamic </a:t>
            </a:r>
            <a:r>
              <a:rPr sz="2850" spc="89" baseline="2923" dirty="0">
                <a:latin typeface="Lucida Sans Unicode"/>
                <a:cs typeface="Lucida Sans Unicode"/>
              </a:rPr>
              <a:t>Finance</a:t>
            </a:r>
            <a:r>
              <a:rPr sz="2850" spc="-150" baseline="2923" dirty="0">
                <a:latin typeface="Lucida Sans Unicode"/>
                <a:cs typeface="Lucida Sans Unicode"/>
              </a:rPr>
              <a:t> </a:t>
            </a:r>
            <a:r>
              <a:rPr sz="2850" spc="120" baseline="2923" dirty="0">
                <a:latin typeface="Lucida Sans Unicode"/>
                <a:cs typeface="Lucida Sans Unicode"/>
              </a:rPr>
              <a:t>was</a:t>
            </a:r>
            <a:r>
              <a:rPr sz="2850" baseline="2923" dirty="0">
                <a:latin typeface="Lucida Sans Unicode"/>
                <a:cs typeface="Lucida Sans Unicode"/>
              </a:rPr>
              <a:t>	</a:t>
            </a:r>
            <a:r>
              <a:rPr sz="2300" spc="-204" dirty="0">
                <a:solidFill>
                  <a:srgbClr val="3C1686"/>
                </a:solidFill>
                <a:latin typeface="Arial Black"/>
                <a:cs typeface="Arial Black"/>
              </a:rPr>
              <a:t>US$</a:t>
            </a:r>
            <a:r>
              <a:rPr sz="2300" spc="-260" dirty="0">
                <a:solidFill>
                  <a:srgbClr val="3C1686"/>
                </a:solidFill>
                <a:latin typeface="Arial Black"/>
                <a:cs typeface="Arial Black"/>
              </a:rPr>
              <a:t> </a:t>
            </a:r>
            <a:r>
              <a:rPr sz="2300" spc="-120" dirty="0">
                <a:solidFill>
                  <a:srgbClr val="3C1686"/>
                </a:solidFill>
                <a:latin typeface="Arial Black"/>
                <a:cs typeface="Arial Black"/>
              </a:rPr>
              <a:t>3,95</a:t>
            </a:r>
            <a:r>
              <a:rPr sz="2300" spc="-260" dirty="0">
                <a:solidFill>
                  <a:srgbClr val="3C1686"/>
                </a:solidFill>
                <a:latin typeface="Arial Black"/>
                <a:cs typeface="Arial Black"/>
              </a:rPr>
              <a:t> </a:t>
            </a:r>
            <a:r>
              <a:rPr sz="2300" spc="-10" dirty="0">
                <a:solidFill>
                  <a:srgbClr val="3C1686"/>
                </a:solidFill>
                <a:latin typeface="Arial Black"/>
                <a:cs typeface="Arial Black"/>
              </a:rPr>
              <a:t>trillion</a:t>
            </a:r>
            <a:endParaRPr sz="23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194247" y="2523532"/>
            <a:ext cx="4852670" cy="370205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625"/>
              </a:spcBef>
            </a:pP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Projected</a:t>
            </a:r>
            <a:r>
              <a:rPr sz="24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24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reach</a:t>
            </a:r>
            <a:endParaRPr sz="2400">
              <a:latin typeface="Lucida Sans Unicode"/>
              <a:cs typeface="Lucida Sans Unicode"/>
            </a:endParaRPr>
          </a:p>
          <a:p>
            <a:pPr marL="50800">
              <a:lnSpc>
                <a:spcPct val="100000"/>
              </a:lnSpc>
              <a:spcBef>
                <a:spcPts val="555"/>
              </a:spcBef>
            </a:pPr>
            <a:r>
              <a:rPr sz="2500" spc="215" dirty="0">
                <a:solidFill>
                  <a:srgbClr val="010004"/>
                </a:solidFill>
                <a:latin typeface="Arial"/>
                <a:cs typeface="Arial"/>
              </a:rPr>
              <a:t>US$</a:t>
            </a:r>
            <a:r>
              <a:rPr sz="2500" spc="145" dirty="0">
                <a:solidFill>
                  <a:srgbClr val="010004"/>
                </a:solidFill>
                <a:latin typeface="Arial"/>
                <a:cs typeface="Arial"/>
              </a:rPr>
              <a:t> </a:t>
            </a:r>
            <a:r>
              <a:rPr sz="2500" spc="225" dirty="0">
                <a:solidFill>
                  <a:srgbClr val="010004"/>
                </a:solidFill>
                <a:latin typeface="Arial"/>
                <a:cs typeface="Arial"/>
              </a:rPr>
              <a:t>5.90</a:t>
            </a:r>
            <a:r>
              <a:rPr sz="2500" spc="150" dirty="0">
                <a:solidFill>
                  <a:srgbClr val="010004"/>
                </a:solidFill>
                <a:latin typeface="Arial"/>
                <a:cs typeface="Arial"/>
              </a:rPr>
              <a:t> </a:t>
            </a:r>
            <a:r>
              <a:rPr sz="2500" spc="275" dirty="0">
                <a:solidFill>
                  <a:srgbClr val="010004"/>
                </a:solidFill>
                <a:latin typeface="Arial"/>
                <a:cs typeface="Arial"/>
              </a:rPr>
              <a:t>trillion</a:t>
            </a:r>
            <a:endParaRPr sz="25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165"/>
              </a:spcBef>
            </a:pPr>
            <a:r>
              <a:rPr sz="24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by</a:t>
            </a:r>
            <a:r>
              <a:rPr sz="2400" spc="-1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2026</a:t>
            </a:r>
            <a:endParaRPr sz="24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050">
              <a:latin typeface="Lucida Sans Unicode"/>
              <a:cs typeface="Lucida Sans Unicode"/>
            </a:endParaRPr>
          </a:p>
          <a:p>
            <a:pPr marL="50800" marR="43180">
              <a:lnSpc>
                <a:spcPts val="2850"/>
              </a:lnSpc>
              <a:tabLst>
                <a:tab pos="801370" algn="l"/>
                <a:tab pos="1903095" algn="l"/>
              </a:tabLst>
            </a:pPr>
            <a:r>
              <a:rPr sz="205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Islamic</a:t>
            </a:r>
            <a:r>
              <a:rPr sz="205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banking</a:t>
            </a:r>
            <a:r>
              <a:rPr sz="205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12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05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finance</a:t>
            </a:r>
            <a:r>
              <a:rPr sz="205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assets </a:t>
            </a:r>
            <a:r>
              <a:rPr sz="2050" spc="120" dirty="0">
                <a:solidFill>
                  <a:srgbClr val="FFFFFF"/>
                </a:solidFill>
                <a:latin typeface="Lucida Sans Unicode"/>
                <a:cs typeface="Lucida Sans Unicode"/>
              </a:rPr>
              <a:t>have</a:t>
            </a:r>
            <a:r>
              <a:rPr sz="2050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concentrated</a:t>
            </a:r>
            <a:r>
              <a:rPr sz="205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historically</a:t>
            </a:r>
            <a:r>
              <a:rPr sz="205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2050" spc="-8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Middle</a:t>
            </a:r>
            <a:r>
              <a:rPr sz="205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East</a:t>
            </a:r>
            <a:r>
              <a:rPr sz="205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12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05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Malaysia.</a:t>
            </a:r>
            <a:r>
              <a:rPr sz="205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These </a:t>
            </a:r>
            <a:r>
              <a:rPr sz="205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markets</a:t>
            </a:r>
            <a:r>
              <a:rPr sz="205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currently</a:t>
            </a:r>
            <a:r>
              <a:rPr sz="205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account</a:t>
            </a:r>
            <a:r>
              <a:rPr sz="205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for</a:t>
            </a:r>
            <a:r>
              <a:rPr sz="205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more </a:t>
            </a:r>
            <a:r>
              <a:rPr sz="205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than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4050" spc="382" baseline="-12345" dirty="0">
                <a:solidFill>
                  <a:srgbClr val="010004"/>
                </a:solidFill>
                <a:latin typeface="Arial"/>
                <a:cs typeface="Arial"/>
              </a:rPr>
              <a:t>80%</a:t>
            </a:r>
            <a:r>
              <a:rPr sz="4050" baseline="-12345" dirty="0">
                <a:solidFill>
                  <a:srgbClr val="010004"/>
                </a:solidFill>
                <a:latin typeface="Arial"/>
                <a:cs typeface="Arial"/>
              </a:rPr>
              <a:t>	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205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dirty="0">
                <a:solidFill>
                  <a:srgbClr val="FFFFFF"/>
                </a:solidFill>
                <a:latin typeface="Lucida Sans Unicode"/>
                <a:cs typeface="Lucida Sans Unicode"/>
              </a:rPr>
              <a:t>industry</a:t>
            </a:r>
            <a:r>
              <a:rPr sz="2050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05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assets</a:t>
            </a:r>
            <a:endParaRPr sz="205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206947" y="7196610"/>
            <a:ext cx="4410075" cy="1859914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8100" marR="335915">
              <a:lnSpc>
                <a:spcPct val="94800"/>
              </a:lnSpc>
              <a:spcBef>
                <a:spcPts val="235"/>
              </a:spcBef>
              <a:tabLst>
                <a:tab pos="1245870" algn="l"/>
                <a:tab pos="2201545" algn="l"/>
              </a:tabLst>
            </a:pPr>
            <a:r>
              <a:rPr sz="215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Sub</a:t>
            </a:r>
            <a:r>
              <a:rPr sz="215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50" spc="120" dirty="0">
                <a:solidFill>
                  <a:srgbClr val="FFFFFF"/>
                </a:solidFill>
                <a:latin typeface="Lucida Sans Unicode"/>
                <a:cs typeface="Lucida Sans Unicode"/>
              </a:rPr>
              <a:t>Saharan</a:t>
            </a:r>
            <a:r>
              <a:rPr sz="215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50" dirty="0">
                <a:solidFill>
                  <a:srgbClr val="FFFFFF"/>
                </a:solidFill>
                <a:latin typeface="Lucida Sans Unicode"/>
                <a:cs typeface="Lucida Sans Unicode"/>
              </a:rPr>
              <a:t>Africa</a:t>
            </a:r>
            <a:r>
              <a:rPr sz="215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5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(SSA)</a:t>
            </a:r>
            <a:r>
              <a:rPr sz="215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5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has </a:t>
            </a:r>
            <a:r>
              <a:rPr sz="3225" spc="75" baseline="1291" dirty="0">
                <a:solidFill>
                  <a:srgbClr val="FFFFFF"/>
                </a:solidFill>
                <a:latin typeface="Lucida Sans Unicode"/>
                <a:cs typeface="Lucida Sans Unicode"/>
              </a:rPr>
              <a:t>around</a:t>
            </a:r>
            <a:r>
              <a:rPr sz="3225" baseline="1291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2700" spc="254" dirty="0">
                <a:solidFill>
                  <a:srgbClr val="010004"/>
                </a:solidFill>
                <a:latin typeface="Arial"/>
                <a:cs typeface="Arial"/>
              </a:rPr>
              <a:t>18%</a:t>
            </a:r>
            <a:r>
              <a:rPr sz="2700" dirty="0">
                <a:solidFill>
                  <a:srgbClr val="010004"/>
                </a:solidFill>
                <a:latin typeface="Arial"/>
                <a:cs typeface="Arial"/>
              </a:rPr>
              <a:t>	</a:t>
            </a:r>
            <a:r>
              <a:rPr sz="3225" baseline="1291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3225" spc="-97" baseline="1291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225" baseline="1291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3225" spc="-89" baseline="1291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3225" spc="-15" baseline="1291" dirty="0">
                <a:solidFill>
                  <a:srgbClr val="FFFFFF"/>
                </a:solidFill>
                <a:latin typeface="Lucida Sans Unicode"/>
                <a:cs typeface="Lucida Sans Unicode"/>
              </a:rPr>
              <a:t>world’s</a:t>
            </a:r>
            <a:endParaRPr sz="3225" baseline="1291">
              <a:latin typeface="Lucida Sans Unicode"/>
              <a:cs typeface="Lucida Sans Unicode"/>
            </a:endParaRPr>
          </a:p>
          <a:p>
            <a:pPr marL="38100" marR="30480">
              <a:lnSpc>
                <a:spcPts val="2940"/>
              </a:lnSpc>
              <a:spcBef>
                <a:spcPts val="20"/>
              </a:spcBef>
              <a:tabLst>
                <a:tab pos="788670" algn="l"/>
              </a:tabLst>
            </a:pPr>
            <a:r>
              <a:rPr sz="2150" dirty="0">
                <a:solidFill>
                  <a:srgbClr val="FFFFFF"/>
                </a:solidFill>
                <a:latin typeface="Lucida Sans Unicode"/>
                <a:cs typeface="Lucida Sans Unicode"/>
              </a:rPr>
              <a:t>Muslim</a:t>
            </a:r>
            <a:r>
              <a:rPr sz="21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50" dirty="0">
                <a:solidFill>
                  <a:srgbClr val="FFFFFF"/>
                </a:solidFill>
                <a:latin typeface="Lucida Sans Unicode"/>
                <a:cs typeface="Lucida Sans Unicode"/>
              </a:rPr>
              <a:t>Population</a:t>
            </a:r>
            <a:r>
              <a:rPr sz="21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50" spc="12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215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5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yet</a:t>
            </a:r>
            <a:r>
              <a:rPr sz="21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5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its </a:t>
            </a:r>
            <a:r>
              <a:rPr sz="215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Islamic</a:t>
            </a:r>
            <a:r>
              <a:rPr sz="215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5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finance</a:t>
            </a:r>
            <a:r>
              <a:rPr sz="215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5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assets</a:t>
            </a:r>
            <a:r>
              <a:rPr sz="215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50" spc="105" dirty="0">
                <a:solidFill>
                  <a:srgbClr val="FFFFFF"/>
                </a:solidFill>
                <a:latin typeface="Lucida Sans Unicode"/>
                <a:cs typeface="Lucida Sans Unicode"/>
              </a:rPr>
              <a:t>make</a:t>
            </a:r>
            <a:r>
              <a:rPr sz="215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5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up </a:t>
            </a:r>
            <a:r>
              <a:rPr sz="215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only</a:t>
            </a:r>
            <a:r>
              <a:rPr sz="215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4050" spc="419" baseline="-18518" dirty="0">
                <a:solidFill>
                  <a:srgbClr val="010004"/>
                </a:solidFill>
                <a:latin typeface="Arial"/>
                <a:cs typeface="Arial"/>
              </a:rPr>
              <a:t>1%</a:t>
            </a:r>
            <a:r>
              <a:rPr sz="4050" spc="322" baseline="-18518" dirty="0">
                <a:solidFill>
                  <a:srgbClr val="010004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215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5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such</a:t>
            </a:r>
            <a:r>
              <a:rPr sz="215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5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global</a:t>
            </a:r>
            <a:r>
              <a:rPr sz="215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15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assets</a:t>
            </a:r>
            <a:endParaRPr sz="21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499600" cy="10271125"/>
          </a:xfrm>
          <a:custGeom>
            <a:avLst/>
            <a:gdLst/>
            <a:ahLst/>
            <a:cxnLst/>
            <a:rect l="l" t="t" r="r" b="b"/>
            <a:pathLst>
              <a:path w="9499600" h="10271125">
                <a:moveTo>
                  <a:pt x="9499400" y="10270925"/>
                </a:moveTo>
                <a:lnTo>
                  <a:pt x="0" y="10270925"/>
                </a:lnTo>
                <a:lnTo>
                  <a:pt x="0" y="0"/>
                </a:lnTo>
                <a:lnTo>
                  <a:pt x="9499400" y="0"/>
                </a:lnTo>
                <a:lnTo>
                  <a:pt x="9499400" y="10270925"/>
                </a:lnTo>
                <a:close/>
              </a:path>
            </a:pathLst>
          </a:custGeom>
          <a:solidFill>
            <a:srgbClr val="583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0770" rIns="0" bIns="0" rtlCol="0">
            <a:spAutoFit/>
          </a:bodyPr>
          <a:lstStyle/>
          <a:p>
            <a:pPr marL="336550" marR="5080">
              <a:lnSpc>
                <a:spcPct val="115700"/>
              </a:lnSpc>
              <a:spcBef>
                <a:spcPts val="100"/>
              </a:spcBef>
            </a:pPr>
            <a:r>
              <a:rPr sz="2700" spc="330" dirty="0"/>
              <a:t>OPPORTUNITIES</a:t>
            </a:r>
            <a:r>
              <a:rPr sz="2700" spc="140" dirty="0"/>
              <a:t> </a:t>
            </a:r>
            <a:r>
              <a:rPr sz="2700" spc="405" dirty="0"/>
              <a:t>FOR</a:t>
            </a:r>
            <a:r>
              <a:rPr sz="2700" spc="145" dirty="0"/>
              <a:t> </a:t>
            </a:r>
            <a:r>
              <a:rPr sz="2700" spc="325" dirty="0"/>
              <a:t>ISLAMIC </a:t>
            </a:r>
            <a:r>
              <a:rPr sz="2700" spc="405" dirty="0"/>
              <a:t>BANKING</a:t>
            </a:r>
            <a:r>
              <a:rPr sz="2700" spc="140" dirty="0"/>
              <a:t> </a:t>
            </a:r>
            <a:r>
              <a:rPr sz="2700" spc="395" dirty="0"/>
              <a:t>AND</a:t>
            </a:r>
            <a:r>
              <a:rPr sz="2700" spc="140" dirty="0"/>
              <a:t> </a:t>
            </a:r>
            <a:r>
              <a:rPr sz="2700" spc="365" dirty="0"/>
              <a:t>FINANCE</a:t>
            </a:r>
            <a:r>
              <a:rPr sz="2700" spc="140" dirty="0"/>
              <a:t> </a:t>
            </a:r>
            <a:r>
              <a:rPr sz="2700" spc="270" dirty="0"/>
              <a:t>IN</a:t>
            </a:r>
            <a:r>
              <a:rPr sz="2700" spc="140" dirty="0"/>
              <a:t> </a:t>
            </a:r>
            <a:r>
              <a:rPr sz="2700" spc="375" dirty="0"/>
              <a:t>AFRICA</a:t>
            </a:r>
            <a:endParaRPr sz="2700"/>
          </a:p>
        </p:txBody>
      </p:sp>
      <p:grpSp>
        <p:nvGrpSpPr>
          <p:cNvPr id="4" name="object 4"/>
          <p:cNvGrpSpPr/>
          <p:nvPr/>
        </p:nvGrpSpPr>
        <p:grpSpPr>
          <a:xfrm>
            <a:off x="1010741" y="1216612"/>
            <a:ext cx="15191740" cy="7848600"/>
            <a:chOff x="1010741" y="1216612"/>
            <a:chExt cx="15191740" cy="7848600"/>
          </a:xfrm>
        </p:grpSpPr>
        <p:sp>
          <p:nvSpPr>
            <p:cNvPr id="5" name="object 5"/>
            <p:cNvSpPr/>
            <p:nvPr/>
          </p:nvSpPr>
          <p:spPr>
            <a:xfrm>
              <a:off x="1029791" y="2233056"/>
              <a:ext cx="5763260" cy="19050"/>
            </a:xfrm>
            <a:custGeom>
              <a:avLst/>
              <a:gdLst/>
              <a:ahLst/>
              <a:cxnLst/>
              <a:rect l="l" t="t" r="r" b="b"/>
              <a:pathLst>
                <a:path w="5763259" h="19050">
                  <a:moveTo>
                    <a:pt x="0" y="19052"/>
                  </a:moveTo>
                  <a:lnTo>
                    <a:pt x="5762733" y="0"/>
                  </a:lnTo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9728" y="3860241"/>
              <a:ext cx="1115060" cy="741680"/>
            </a:xfrm>
            <a:custGeom>
              <a:avLst/>
              <a:gdLst/>
              <a:ahLst/>
              <a:cxnLst/>
              <a:rect l="l" t="t" r="r" b="b"/>
              <a:pathLst>
                <a:path w="1115060" h="741679">
                  <a:moveTo>
                    <a:pt x="469530" y="410210"/>
                  </a:moveTo>
                  <a:lnTo>
                    <a:pt x="452659" y="410210"/>
                  </a:lnTo>
                  <a:lnTo>
                    <a:pt x="449959" y="406400"/>
                  </a:lnTo>
                  <a:lnTo>
                    <a:pt x="446871" y="405130"/>
                  </a:lnTo>
                  <a:lnTo>
                    <a:pt x="256139" y="295910"/>
                  </a:lnTo>
                  <a:lnTo>
                    <a:pt x="209224" y="267970"/>
                  </a:lnTo>
                  <a:lnTo>
                    <a:pt x="115292" y="214630"/>
                  </a:lnTo>
                  <a:lnTo>
                    <a:pt x="74832" y="184150"/>
                  </a:lnTo>
                  <a:lnTo>
                    <a:pt x="46676" y="143510"/>
                  </a:lnTo>
                  <a:lnTo>
                    <a:pt x="28776" y="96520"/>
                  </a:lnTo>
                  <a:lnTo>
                    <a:pt x="13028" y="49530"/>
                  </a:lnTo>
                  <a:lnTo>
                    <a:pt x="6128" y="24130"/>
                  </a:lnTo>
                  <a:lnTo>
                    <a:pt x="3099" y="12700"/>
                  </a:lnTo>
                  <a:lnTo>
                    <a:pt x="0" y="0"/>
                  </a:lnTo>
                  <a:lnTo>
                    <a:pt x="3111" y="0"/>
                  </a:lnTo>
                  <a:lnTo>
                    <a:pt x="4443" y="2540"/>
                  </a:lnTo>
                  <a:lnTo>
                    <a:pt x="5557" y="3810"/>
                  </a:lnTo>
                  <a:lnTo>
                    <a:pt x="34324" y="41910"/>
                  </a:lnTo>
                  <a:lnTo>
                    <a:pt x="65560" y="77470"/>
                  </a:lnTo>
                  <a:lnTo>
                    <a:pt x="99181" y="110490"/>
                  </a:lnTo>
                  <a:lnTo>
                    <a:pt x="135102" y="142240"/>
                  </a:lnTo>
                  <a:lnTo>
                    <a:pt x="173237" y="170180"/>
                  </a:lnTo>
                  <a:lnTo>
                    <a:pt x="213501" y="195580"/>
                  </a:lnTo>
                  <a:lnTo>
                    <a:pt x="258155" y="222250"/>
                  </a:lnTo>
                  <a:lnTo>
                    <a:pt x="302883" y="250190"/>
                  </a:lnTo>
                  <a:lnTo>
                    <a:pt x="347809" y="275590"/>
                  </a:lnTo>
                  <a:lnTo>
                    <a:pt x="393063" y="302260"/>
                  </a:lnTo>
                  <a:lnTo>
                    <a:pt x="434296" y="336550"/>
                  </a:lnTo>
                  <a:lnTo>
                    <a:pt x="460263" y="382270"/>
                  </a:lnTo>
                  <a:lnTo>
                    <a:pt x="466556" y="401320"/>
                  </a:lnTo>
                  <a:lnTo>
                    <a:pt x="469530" y="410210"/>
                  </a:lnTo>
                  <a:close/>
                </a:path>
                <a:path w="1115060" h="741679">
                  <a:moveTo>
                    <a:pt x="903095" y="419100"/>
                  </a:moveTo>
                  <a:lnTo>
                    <a:pt x="640164" y="419100"/>
                  </a:lnTo>
                  <a:lnTo>
                    <a:pt x="643171" y="408940"/>
                  </a:lnTo>
                  <a:lnTo>
                    <a:pt x="646008" y="400050"/>
                  </a:lnTo>
                  <a:lnTo>
                    <a:pt x="648884" y="392430"/>
                  </a:lnTo>
                  <a:lnTo>
                    <a:pt x="652006" y="383540"/>
                  </a:lnTo>
                  <a:lnTo>
                    <a:pt x="672841" y="342900"/>
                  </a:lnTo>
                  <a:lnTo>
                    <a:pt x="706408" y="309880"/>
                  </a:lnTo>
                  <a:lnTo>
                    <a:pt x="794367" y="259080"/>
                  </a:lnTo>
                  <a:lnTo>
                    <a:pt x="838281" y="232410"/>
                  </a:lnTo>
                  <a:lnTo>
                    <a:pt x="882253" y="207010"/>
                  </a:lnTo>
                  <a:lnTo>
                    <a:pt x="925793" y="179070"/>
                  </a:lnTo>
                  <a:lnTo>
                    <a:pt x="967188" y="149860"/>
                  </a:lnTo>
                  <a:lnTo>
                    <a:pt x="1006250" y="116840"/>
                  </a:lnTo>
                  <a:lnTo>
                    <a:pt x="1042792" y="82550"/>
                  </a:lnTo>
                  <a:lnTo>
                    <a:pt x="1076628" y="44450"/>
                  </a:lnTo>
                  <a:lnTo>
                    <a:pt x="1107571" y="2540"/>
                  </a:lnTo>
                  <a:lnTo>
                    <a:pt x="1108528" y="1270"/>
                  </a:lnTo>
                  <a:lnTo>
                    <a:pt x="1110090" y="0"/>
                  </a:lnTo>
                  <a:lnTo>
                    <a:pt x="1111349" y="0"/>
                  </a:lnTo>
                  <a:lnTo>
                    <a:pt x="1114461" y="1270"/>
                  </a:lnTo>
                  <a:lnTo>
                    <a:pt x="1104856" y="31750"/>
                  </a:lnTo>
                  <a:lnTo>
                    <a:pt x="1095341" y="63500"/>
                  </a:lnTo>
                  <a:lnTo>
                    <a:pt x="1074904" y="124460"/>
                  </a:lnTo>
                  <a:lnTo>
                    <a:pt x="1042566" y="179070"/>
                  </a:lnTo>
                  <a:lnTo>
                    <a:pt x="992085" y="218440"/>
                  </a:lnTo>
                  <a:lnTo>
                    <a:pt x="899752" y="269240"/>
                  </a:lnTo>
                  <a:lnTo>
                    <a:pt x="853788" y="295910"/>
                  </a:lnTo>
                  <a:lnTo>
                    <a:pt x="761996" y="347980"/>
                  </a:lnTo>
                  <a:lnTo>
                    <a:pt x="659283" y="408940"/>
                  </a:lnTo>
                  <a:lnTo>
                    <a:pt x="705512" y="408940"/>
                  </a:lnTo>
                  <a:lnTo>
                    <a:pt x="658859" y="417830"/>
                  </a:lnTo>
                  <a:lnTo>
                    <a:pt x="904639" y="417830"/>
                  </a:lnTo>
                  <a:lnTo>
                    <a:pt x="903095" y="419100"/>
                  </a:lnTo>
                  <a:close/>
                </a:path>
                <a:path w="1115060" h="741679">
                  <a:moveTo>
                    <a:pt x="472079" y="417830"/>
                  </a:moveTo>
                  <a:lnTo>
                    <a:pt x="453688" y="417830"/>
                  </a:lnTo>
                  <a:lnTo>
                    <a:pt x="306830" y="391160"/>
                  </a:lnTo>
                  <a:lnTo>
                    <a:pt x="261668" y="383540"/>
                  </a:lnTo>
                  <a:lnTo>
                    <a:pt x="216443" y="377190"/>
                  </a:lnTo>
                  <a:lnTo>
                    <a:pt x="168206" y="360680"/>
                  </a:lnTo>
                  <a:lnTo>
                    <a:pt x="133454" y="323850"/>
                  </a:lnTo>
                  <a:lnTo>
                    <a:pt x="118604" y="297180"/>
                  </a:lnTo>
                  <a:lnTo>
                    <a:pt x="103611" y="270510"/>
                  </a:lnTo>
                  <a:lnTo>
                    <a:pt x="88568" y="242570"/>
                  </a:lnTo>
                  <a:lnTo>
                    <a:pt x="72406" y="213360"/>
                  </a:lnTo>
                  <a:lnTo>
                    <a:pt x="71849" y="212090"/>
                  </a:lnTo>
                  <a:lnTo>
                    <a:pt x="70105" y="207010"/>
                  </a:lnTo>
                  <a:lnTo>
                    <a:pt x="111758" y="232410"/>
                  </a:lnTo>
                  <a:lnTo>
                    <a:pt x="195652" y="280670"/>
                  </a:lnTo>
                  <a:lnTo>
                    <a:pt x="280387" y="326390"/>
                  </a:lnTo>
                  <a:lnTo>
                    <a:pt x="323093" y="347980"/>
                  </a:lnTo>
                  <a:lnTo>
                    <a:pt x="366034" y="368300"/>
                  </a:lnTo>
                  <a:lnTo>
                    <a:pt x="409220" y="389890"/>
                  </a:lnTo>
                  <a:lnTo>
                    <a:pt x="452659" y="410210"/>
                  </a:lnTo>
                  <a:lnTo>
                    <a:pt x="469530" y="410210"/>
                  </a:lnTo>
                  <a:lnTo>
                    <a:pt x="472079" y="417830"/>
                  </a:lnTo>
                  <a:close/>
                </a:path>
                <a:path w="1115060" h="741679">
                  <a:moveTo>
                    <a:pt x="705512" y="408940"/>
                  </a:moveTo>
                  <a:lnTo>
                    <a:pt x="659283" y="408940"/>
                  </a:lnTo>
                  <a:lnTo>
                    <a:pt x="746287" y="368300"/>
                  </a:lnTo>
                  <a:lnTo>
                    <a:pt x="874721" y="303530"/>
                  </a:lnTo>
                  <a:lnTo>
                    <a:pt x="917028" y="280670"/>
                  </a:lnTo>
                  <a:lnTo>
                    <a:pt x="1000962" y="232410"/>
                  </a:lnTo>
                  <a:lnTo>
                    <a:pt x="1042612" y="207010"/>
                  </a:lnTo>
                  <a:lnTo>
                    <a:pt x="1041304" y="210820"/>
                  </a:lnTo>
                  <a:lnTo>
                    <a:pt x="1041098" y="212090"/>
                  </a:lnTo>
                  <a:lnTo>
                    <a:pt x="1007818" y="271780"/>
                  </a:lnTo>
                  <a:lnTo>
                    <a:pt x="991379" y="300990"/>
                  </a:lnTo>
                  <a:lnTo>
                    <a:pt x="974698" y="331470"/>
                  </a:lnTo>
                  <a:lnTo>
                    <a:pt x="946280" y="360680"/>
                  </a:lnTo>
                  <a:lnTo>
                    <a:pt x="907474" y="374650"/>
                  </a:lnTo>
                  <a:lnTo>
                    <a:pt x="800967" y="392430"/>
                  </a:lnTo>
                  <a:lnTo>
                    <a:pt x="765495" y="397510"/>
                  </a:lnTo>
                  <a:lnTo>
                    <a:pt x="705512" y="408940"/>
                  </a:lnTo>
                  <a:close/>
                </a:path>
                <a:path w="1115060" h="741679">
                  <a:moveTo>
                    <a:pt x="589896" y="285750"/>
                  </a:moveTo>
                  <a:lnTo>
                    <a:pt x="511226" y="285750"/>
                  </a:lnTo>
                  <a:lnTo>
                    <a:pt x="514301" y="281940"/>
                  </a:lnTo>
                  <a:lnTo>
                    <a:pt x="524400" y="275590"/>
                  </a:lnTo>
                  <a:lnTo>
                    <a:pt x="535110" y="271780"/>
                  </a:lnTo>
                  <a:lnTo>
                    <a:pt x="546341" y="271780"/>
                  </a:lnTo>
                  <a:lnTo>
                    <a:pt x="557999" y="273050"/>
                  </a:lnTo>
                  <a:lnTo>
                    <a:pt x="577715" y="279400"/>
                  </a:lnTo>
                  <a:lnTo>
                    <a:pt x="589896" y="285750"/>
                  </a:lnTo>
                  <a:close/>
                </a:path>
                <a:path w="1115060" h="741679">
                  <a:moveTo>
                    <a:pt x="473957" y="313690"/>
                  </a:moveTo>
                  <a:lnTo>
                    <a:pt x="474253" y="303530"/>
                  </a:lnTo>
                  <a:lnTo>
                    <a:pt x="478822" y="294640"/>
                  </a:lnTo>
                  <a:lnTo>
                    <a:pt x="487626" y="288290"/>
                  </a:lnTo>
                  <a:lnTo>
                    <a:pt x="500631" y="285750"/>
                  </a:lnTo>
                  <a:lnTo>
                    <a:pt x="505305" y="284480"/>
                  </a:lnTo>
                  <a:lnTo>
                    <a:pt x="511226" y="285750"/>
                  </a:lnTo>
                  <a:lnTo>
                    <a:pt x="589896" y="285750"/>
                  </a:lnTo>
                  <a:lnTo>
                    <a:pt x="594768" y="288290"/>
                  </a:lnTo>
                  <a:lnTo>
                    <a:pt x="597208" y="290830"/>
                  </a:lnTo>
                  <a:lnTo>
                    <a:pt x="530780" y="290830"/>
                  </a:lnTo>
                  <a:lnTo>
                    <a:pt x="530514" y="298450"/>
                  </a:lnTo>
                  <a:lnTo>
                    <a:pt x="604525" y="298450"/>
                  </a:lnTo>
                  <a:lnTo>
                    <a:pt x="608184" y="302260"/>
                  </a:lnTo>
                  <a:lnTo>
                    <a:pt x="612880" y="312420"/>
                  </a:lnTo>
                  <a:lnTo>
                    <a:pt x="494481" y="312420"/>
                  </a:lnTo>
                  <a:lnTo>
                    <a:pt x="473957" y="313690"/>
                  </a:lnTo>
                  <a:close/>
                </a:path>
                <a:path w="1115060" h="741679">
                  <a:moveTo>
                    <a:pt x="604525" y="298450"/>
                  </a:moveTo>
                  <a:lnTo>
                    <a:pt x="552199" y="298450"/>
                  </a:lnTo>
                  <a:lnTo>
                    <a:pt x="552369" y="295910"/>
                  </a:lnTo>
                  <a:lnTo>
                    <a:pt x="530780" y="290830"/>
                  </a:lnTo>
                  <a:lnTo>
                    <a:pt x="597208" y="290830"/>
                  </a:lnTo>
                  <a:lnTo>
                    <a:pt x="604525" y="298450"/>
                  </a:lnTo>
                  <a:close/>
                </a:path>
                <a:path w="1115060" h="741679">
                  <a:moveTo>
                    <a:pt x="640164" y="419100"/>
                  </a:moveTo>
                  <a:lnTo>
                    <a:pt x="472504" y="419100"/>
                  </a:lnTo>
                  <a:lnTo>
                    <a:pt x="492022" y="411480"/>
                  </a:lnTo>
                  <a:lnTo>
                    <a:pt x="507988" y="397510"/>
                  </a:lnTo>
                  <a:lnTo>
                    <a:pt x="518962" y="377190"/>
                  </a:lnTo>
                  <a:lnTo>
                    <a:pt x="523503" y="354330"/>
                  </a:lnTo>
                  <a:lnTo>
                    <a:pt x="520436" y="334010"/>
                  </a:lnTo>
                  <a:lnTo>
                    <a:pt x="510368" y="320040"/>
                  </a:lnTo>
                  <a:lnTo>
                    <a:pt x="494481" y="312420"/>
                  </a:lnTo>
                  <a:lnTo>
                    <a:pt x="612880" y="312420"/>
                  </a:lnTo>
                  <a:lnTo>
                    <a:pt x="616990" y="321310"/>
                  </a:lnTo>
                  <a:lnTo>
                    <a:pt x="618248" y="328930"/>
                  </a:lnTo>
                  <a:lnTo>
                    <a:pt x="618538" y="336550"/>
                  </a:lnTo>
                  <a:lnTo>
                    <a:pt x="618272" y="342900"/>
                  </a:lnTo>
                  <a:lnTo>
                    <a:pt x="617861" y="350520"/>
                  </a:lnTo>
                  <a:lnTo>
                    <a:pt x="618646" y="369570"/>
                  </a:lnTo>
                  <a:lnTo>
                    <a:pt x="622729" y="386080"/>
                  </a:lnTo>
                  <a:lnTo>
                    <a:pt x="629954" y="402590"/>
                  </a:lnTo>
                  <a:lnTo>
                    <a:pt x="640164" y="419100"/>
                  </a:lnTo>
                  <a:close/>
                </a:path>
                <a:path w="1115060" h="741679">
                  <a:moveTo>
                    <a:pt x="904639" y="417830"/>
                  </a:moveTo>
                  <a:lnTo>
                    <a:pt x="658859" y="417830"/>
                  </a:lnTo>
                  <a:lnTo>
                    <a:pt x="705969" y="415290"/>
                  </a:lnTo>
                  <a:lnTo>
                    <a:pt x="752933" y="411480"/>
                  </a:lnTo>
                  <a:lnTo>
                    <a:pt x="846528" y="401320"/>
                  </a:lnTo>
                  <a:lnTo>
                    <a:pt x="893210" y="393700"/>
                  </a:lnTo>
                  <a:lnTo>
                    <a:pt x="939851" y="387350"/>
                  </a:lnTo>
                  <a:lnTo>
                    <a:pt x="937538" y="389890"/>
                  </a:lnTo>
                  <a:lnTo>
                    <a:pt x="932368" y="394970"/>
                  </a:lnTo>
                  <a:lnTo>
                    <a:pt x="904639" y="417830"/>
                  </a:lnTo>
                  <a:close/>
                </a:path>
                <a:path w="1115060" h="741679">
                  <a:moveTo>
                    <a:pt x="296171" y="473710"/>
                  </a:moveTo>
                  <a:lnTo>
                    <a:pt x="281651" y="473710"/>
                  </a:lnTo>
                  <a:lnTo>
                    <a:pt x="268030" y="468630"/>
                  </a:lnTo>
                  <a:lnTo>
                    <a:pt x="254959" y="459740"/>
                  </a:lnTo>
                  <a:lnTo>
                    <a:pt x="238593" y="444500"/>
                  </a:lnTo>
                  <a:lnTo>
                    <a:pt x="221878" y="430530"/>
                  </a:lnTo>
                  <a:lnTo>
                    <a:pt x="205007" y="415290"/>
                  </a:lnTo>
                  <a:lnTo>
                    <a:pt x="188171" y="401320"/>
                  </a:lnTo>
                  <a:lnTo>
                    <a:pt x="182843" y="397510"/>
                  </a:lnTo>
                  <a:lnTo>
                    <a:pt x="177407" y="392430"/>
                  </a:lnTo>
                  <a:lnTo>
                    <a:pt x="172031" y="388620"/>
                  </a:lnTo>
                  <a:lnTo>
                    <a:pt x="265900" y="401320"/>
                  </a:lnTo>
                  <a:lnTo>
                    <a:pt x="359665" y="411480"/>
                  </a:lnTo>
                  <a:lnTo>
                    <a:pt x="406622" y="415290"/>
                  </a:lnTo>
                  <a:lnTo>
                    <a:pt x="453688" y="417830"/>
                  </a:lnTo>
                  <a:lnTo>
                    <a:pt x="472079" y="417830"/>
                  </a:lnTo>
                  <a:lnTo>
                    <a:pt x="472504" y="419100"/>
                  </a:lnTo>
                  <a:lnTo>
                    <a:pt x="903095" y="419100"/>
                  </a:lnTo>
                  <a:lnTo>
                    <a:pt x="896920" y="424180"/>
                  </a:lnTo>
                  <a:lnTo>
                    <a:pt x="646230" y="424180"/>
                  </a:lnTo>
                  <a:lnTo>
                    <a:pt x="646182" y="425450"/>
                  </a:lnTo>
                  <a:lnTo>
                    <a:pt x="451339" y="425450"/>
                  </a:lnTo>
                  <a:lnTo>
                    <a:pt x="415298" y="436880"/>
                  </a:lnTo>
                  <a:lnTo>
                    <a:pt x="346283" y="459740"/>
                  </a:lnTo>
                  <a:lnTo>
                    <a:pt x="311939" y="469900"/>
                  </a:lnTo>
                  <a:lnTo>
                    <a:pt x="296171" y="473710"/>
                  </a:lnTo>
                  <a:close/>
                </a:path>
                <a:path w="1115060" h="741679">
                  <a:moveTo>
                    <a:pt x="711360" y="651510"/>
                  </a:moveTo>
                  <a:lnTo>
                    <a:pt x="716709" y="621030"/>
                  </a:lnTo>
                  <a:lnTo>
                    <a:pt x="718697" y="590550"/>
                  </a:lnTo>
                  <a:lnTo>
                    <a:pt x="716880" y="560070"/>
                  </a:lnTo>
                  <a:lnTo>
                    <a:pt x="700425" y="500380"/>
                  </a:lnTo>
                  <a:lnTo>
                    <a:pt x="668028" y="448310"/>
                  </a:lnTo>
                  <a:lnTo>
                    <a:pt x="646230" y="424180"/>
                  </a:lnTo>
                  <a:lnTo>
                    <a:pt x="658217" y="424180"/>
                  </a:lnTo>
                  <a:lnTo>
                    <a:pt x="664562" y="429260"/>
                  </a:lnTo>
                  <a:lnTo>
                    <a:pt x="671476" y="431800"/>
                  </a:lnTo>
                  <a:lnTo>
                    <a:pt x="678402" y="435610"/>
                  </a:lnTo>
                  <a:lnTo>
                    <a:pt x="727659" y="461010"/>
                  </a:lnTo>
                  <a:lnTo>
                    <a:pt x="770677" y="495300"/>
                  </a:lnTo>
                  <a:lnTo>
                    <a:pt x="788394" y="530860"/>
                  </a:lnTo>
                  <a:lnTo>
                    <a:pt x="785994" y="548640"/>
                  </a:lnTo>
                  <a:lnTo>
                    <a:pt x="776089" y="567690"/>
                  </a:lnTo>
                  <a:lnTo>
                    <a:pt x="770985" y="575310"/>
                  </a:lnTo>
                  <a:lnTo>
                    <a:pt x="765805" y="581660"/>
                  </a:lnTo>
                  <a:lnTo>
                    <a:pt x="760545" y="589280"/>
                  </a:lnTo>
                  <a:lnTo>
                    <a:pt x="755203" y="595630"/>
                  </a:lnTo>
                  <a:lnTo>
                    <a:pt x="711360" y="651510"/>
                  </a:lnTo>
                  <a:close/>
                </a:path>
                <a:path w="1115060" h="741679">
                  <a:moveTo>
                    <a:pt x="830253" y="473710"/>
                  </a:moveTo>
                  <a:lnTo>
                    <a:pt x="814644" y="473710"/>
                  </a:lnTo>
                  <a:lnTo>
                    <a:pt x="797763" y="469900"/>
                  </a:lnTo>
                  <a:lnTo>
                    <a:pt x="783331" y="463550"/>
                  </a:lnTo>
                  <a:lnTo>
                    <a:pt x="739148" y="448310"/>
                  </a:lnTo>
                  <a:lnTo>
                    <a:pt x="718978" y="443230"/>
                  </a:lnTo>
                  <a:lnTo>
                    <a:pt x="658217" y="424180"/>
                  </a:lnTo>
                  <a:lnTo>
                    <a:pt x="896920" y="424180"/>
                  </a:lnTo>
                  <a:lnTo>
                    <a:pt x="895376" y="425450"/>
                  </a:lnTo>
                  <a:lnTo>
                    <a:pt x="877049" y="441960"/>
                  </a:lnTo>
                  <a:lnTo>
                    <a:pt x="859175" y="457200"/>
                  </a:lnTo>
                  <a:lnTo>
                    <a:pt x="844970" y="468630"/>
                  </a:lnTo>
                  <a:lnTo>
                    <a:pt x="830253" y="473710"/>
                  </a:lnTo>
                  <a:close/>
                </a:path>
                <a:path w="1115060" h="741679">
                  <a:moveTo>
                    <a:pt x="401660" y="651510"/>
                  </a:moveTo>
                  <a:lnTo>
                    <a:pt x="384153" y="629920"/>
                  </a:lnTo>
                  <a:lnTo>
                    <a:pt x="366939" y="608330"/>
                  </a:lnTo>
                  <a:lnTo>
                    <a:pt x="350148" y="585470"/>
                  </a:lnTo>
                  <a:lnTo>
                    <a:pt x="333915" y="563880"/>
                  </a:lnTo>
                  <a:lnTo>
                    <a:pt x="325555" y="546100"/>
                  </a:lnTo>
                  <a:lnTo>
                    <a:pt x="323913" y="529590"/>
                  </a:lnTo>
                  <a:lnTo>
                    <a:pt x="328734" y="513080"/>
                  </a:lnTo>
                  <a:lnTo>
                    <a:pt x="353972" y="483870"/>
                  </a:lnTo>
                  <a:lnTo>
                    <a:pt x="385786" y="459740"/>
                  </a:lnTo>
                  <a:lnTo>
                    <a:pt x="416025" y="444500"/>
                  </a:lnTo>
                  <a:lnTo>
                    <a:pt x="454705" y="425450"/>
                  </a:lnTo>
                  <a:lnTo>
                    <a:pt x="473509" y="425450"/>
                  </a:lnTo>
                  <a:lnTo>
                    <a:pt x="473520" y="426720"/>
                  </a:lnTo>
                  <a:lnTo>
                    <a:pt x="467286" y="426720"/>
                  </a:lnTo>
                  <a:lnTo>
                    <a:pt x="432938" y="464820"/>
                  </a:lnTo>
                  <a:lnTo>
                    <a:pt x="409496" y="506730"/>
                  </a:lnTo>
                  <a:lnTo>
                    <a:pt x="396664" y="552450"/>
                  </a:lnTo>
                  <a:lnTo>
                    <a:pt x="394151" y="600710"/>
                  </a:lnTo>
                  <a:lnTo>
                    <a:pt x="401660" y="651510"/>
                  </a:lnTo>
                  <a:close/>
                </a:path>
                <a:path w="1115060" h="741679">
                  <a:moveTo>
                    <a:pt x="557539" y="694690"/>
                  </a:moveTo>
                  <a:lnTo>
                    <a:pt x="535074" y="627380"/>
                  </a:lnTo>
                  <a:lnTo>
                    <a:pt x="504217" y="527050"/>
                  </a:lnTo>
                  <a:lnTo>
                    <a:pt x="473509" y="425450"/>
                  </a:lnTo>
                  <a:lnTo>
                    <a:pt x="639075" y="425450"/>
                  </a:lnTo>
                  <a:lnTo>
                    <a:pt x="557539" y="694690"/>
                  </a:lnTo>
                  <a:close/>
                </a:path>
                <a:path w="1115060" h="741679">
                  <a:moveTo>
                    <a:pt x="563908" y="741680"/>
                  </a:moveTo>
                  <a:lnTo>
                    <a:pt x="585380" y="699770"/>
                  </a:lnTo>
                  <a:lnTo>
                    <a:pt x="603146" y="655320"/>
                  </a:lnTo>
                  <a:lnTo>
                    <a:pt x="617282" y="610870"/>
                  </a:lnTo>
                  <a:lnTo>
                    <a:pt x="627866" y="566420"/>
                  </a:lnTo>
                  <a:lnTo>
                    <a:pt x="634975" y="520700"/>
                  </a:lnTo>
                  <a:lnTo>
                    <a:pt x="638685" y="473710"/>
                  </a:lnTo>
                  <a:lnTo>
                    <a:pt x="639075" y="425450"/>
                  </a:lnTo>
                  <a:lnTo>
                    <a:pt x="646182" y="425450"/>
                  </a:lnTo>
                  <a:lnTo>
                    <a:pt x="646134" y="426720"/>
                  </a:lnTo>
                  <a:lnTo>
                    <a:pt x="645843" y="427990"/>
                  </a:lnTo>
                  <a:lnTo>
                    <a:pt x="647538" y="430530"/>
                  </a:lnTo>
                  <a:lnTo>
                    <a:pt x="674141" y="483870"/>
                  </a:lnTo>
                  <a:lnTo>
                    <a:pt x="691781" y="535940"/>
                  </a:lnTo>
                  <a:lnTo>
                    <a:pt x="697403" y="570230"/>
                  </a:lnTo>
                  <a:lnTo>
                    <a:pt x="693874" y="603250"/>
                  </a:lnTo>
                  <a:lnTo>
                    <a:pt x="680327" y="632460"/>
                  </a:lnTo>
                  <a:lnTo>
                    <a:pt x="655893" y="659130"/>
                  </a:lnTo>
                  <a:lnTo>
                    <a:pt x="635064" y="676910"/>
                  </a:lnTo>
                  <a:lnTo>
                    <a:pt x="614690" y="694690"/>
                  </a:lnTo>
                  <a:lnTo>
                    <a:pt x="574296" y="732790"/>
                  </a:lnTo>
                  <a:lnTo>
                    <a:pt x="572492" y="734060"/>
                  </a:lnTo>
                  <a:lnTo>
                    <a:pt x="570894" y="735330"/>
                  </a:lnTo>
                  <a:lnTo>
                    <a:pt x="567431" y="739140"/>
                  </a:lnTo>
                  <a:lnTo>
                    <a:pt x="563908" y="741680"/>
                  </a:lnTo>
                  <a:close/>
                </a:path>
                <a:path w="1115060" h="741679">
                  <a:moveTo>
                    <a:pt x="549439" y="741680"/>
                  </a:moveTo>
                  <a:lnTo>
                    <a:pt x="541717" y="735330"/>
                  </a:lnTo>
                  <a:lnTo>
                    <a:pt x="534205" y="728980"/>
                  </a:lnTo>
                  <a:lnTo>
                    <a:pt x="519471" y="715010"/>
                  </a:lnTo>
                  <a:lnTo>
                    <a:pt x="499834" y="695960"/>
                  </a:lnTo>
                  <a:lnTo>
                    <a:pt x="441023" y="642620"/>
                  </a:lnTo>
                  <a:lnTo>
                    <a:pt x="426351" y="623570"/>
                  </a:lnTo>
                  <a:lnTo>
                    <a:pt x="418013" y="603250"/>
                  </a:lnTo>
                  <a:lnTo>
                    <a:pt x="415045" y="581660"/>
                  </a:lnTo>
                  <a:lnTo>
                    <a:pt x="416480" y="558800"/>
                  </a:lnTo>
                  <a:lnTo>
                    <a:pt x="423241" y="527050"/>
                  </a:lnTo>
                  <a:lnTo>
                    <a:pt x="433649" y="495300"/>
                  </a:lnTo>
                  <a:lnTo>
                    <a:pt x="446846" y="466090"/>
                  </a:lnTo>
                  <a:lnTo>
                    <a:pt x="461970" y="436880"/>
                  </a:lnTo>
                  <a:lnTo>
                    <a:pt x="463774" y="433070"/>
                  </a:lnTo>
                  <a:lnTo>
                    <a:pt x="465518" y="429260"/>
                  </a:lnTo>
                  <a:lnTo>
                    <a:pt x="467286" y="426720"/>
                  </a:lnTo>
                  <a:lnTo>
                    <a:pt x="473520" y="426720"/>
                  </a:lnTo>
                  <a:lnTo>
                    <a:pt x="473931" y="473710"/>
                  </a:lnTo>
                  <a:lnTo>
                    <a:pt x="477689" y="520700"/>
                  </a:lnTo>
                  <a:lnTo>
                    <a:pt x="484868" y="566420"/>
                  </a:lnTo>
                  <a:lnTo>
                    <a:pt x="495549" y="612140"/>
                  </a:lnTo>
                  <a:lnTo>
                    <a:pt x="509816" y="656590"/>
                  </a:lnTo>
                  <a:lnTo>
                    <a:pt x="527752" y="699770"/>
                  </a:lnTo>
                  <a:lnTo>
                    <a:pt x="549439" y="7416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2819" y="4427490"/>
              <a:ext cx="475410" cy="42312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28687" y="4154613"/>
              <a:ext cx="1114425" cy="3800475"/>
            </a:xfrm>
            <a:custGeom>
              <a:avLst/>
              <a:gdLst/>
              <a:ahLst/>
              <a:cxnLst/>
              <a:rect l="l" t="t" r="r" b="b"/>
              <a:pathLst>
                <a:path w="1114425" h="3800475">
                  <a:moveTo>
                    <a:pt x="158000" y="3375393"/>
                  </a:moveTo>
                  <a:lnTo>
                    <a:pt x="136118" y="3337534"/>
                  </a:lnTo>
                  <a:lnTo>
                    <a:pt x="114249" y="3375393"/>
                  </a:lnTo>
                  <a:lnTo>
                    <a:pt x="136118" y="3412020"/>
                  </a:lnTo>
                  <a:lnTo>
                    <a:pt x="158000" y="3375393"/>
                  </a:lnTo>
                  <a:close/>
                </a:path>
                <a:path w="1114425" h="3800475">
                  <a:moveTo>
                    <a:pt x="405917" y="3285032"/>
                  </a:moveTo>
                  <a:lnTo>
                    <a:pt x="385254" y="3247174"/>
                  </a:lnTo>
                  <a:lnTo>
                    <a:pt x="363385" y="3285032"/>
                  </a:lnTo>
                  <a:lnTo>
                    <a:pt x="385254" y="3321659"/>
                  </a:lnTo>
                  <a:lnTo>
                    <a:pt x="405917" y="3285032"/>
                  </a:lnTo>
                  <a:close/>
                </a:path>
                <a:path w="1114425" h="3800475">
                  <a:moveTo>
                    <a:pt x="553415" y="1790"/>
                  </a:moveTo>
                  <a:lnTo>
                    <a:pt x="532028" y="0"/>
                  </a:lnTo>
                  <a:lnTo>
                    <a:pt x="531812" y="4114"/>
                  </a:lnTo>
                  <a:lnTo>
                    <a:pt x="553262" y="4114"/>
                  </a:lnTo>
                  <a:lnTo>
                    <a:pt x="553415" y="1790"/>
                  </a:lnTo>
                  <a:close/>
                </a:path>
                <a:path w="1114425" h="3800475">
                  <a:moveTo>
                    <a:pt x="751052" y="3285032"/>
                  </a:moveTo>
                  <a:lnTo>
                    <a:pt x="729183" y="3247174"/>
                  </a:lnTo>
                  <a:lnTo>
                    <a:pt x="708520" y="3285032"/>
                  </a:lnTo>
                  <a:lnTo>
                    <a:pt x="729183" y="3321659"/>
                  </a:lnTo>
                  <a:lnTo>
                    <a:pt x="751052" y="3285032"/>
                  </a:lnTo>
                  <a:close/>
                </a:path>
                <a:path w="1114425" h="3800475">
                  <a:moveTo>
                    <a:pt x="1000188" y="3375393"/>
                  </a:moveTo>
                  <a:lnTo>
                    <a:pt x="978319" y="3337534"/>
                  </a:lnTo>
                  <a:lnTo>
                    <a:pt x="956437" y="3375393"/>
                  </a:lnTo>
                  <a:lnTo>
                    <a:pt x="978319" y="3412020"/>
                  </a:lnTo>
                  <a:lnTo>
                    <a:pt x="1000188" y="3375393"/>
                  </a:lnTo>
                  <a:close/>
                </a:path>
                <a:path w="1114425" h="3800475">
                  <a:moveTo>
                    <a:pt x="1114425" y="3336315"/>
                  </a:moveTo>
                  <a:lnTo>
                    <a:pt x="1026934" y="3438245"/>
                  </a:lnTo>
                  <a:lnTo>
                    <a:pt x="1026934" y="3495065"/>
                  </a:lnTo>
                  <a:lnTo>
                    <a:pt x="979538" y="3642817"/>
                  </a:lnTo>
                  <a:lnTo>
                    <a:pt x="968654" y="3606177"/>
                  </a:lnTo>
                  <a:lnTo>
                    <a:pt x="960094" y="3577323"/>
                  </a:lnTo>
                  <a:lnTo>
                    <a:pt x="960094" y="3725849"/>
                  </a:lnTo>
                  <a:lnTo>
                    <a:pt x="960094" y="3763708"/>
                  </a:lnTo>
                  <a:lnTo>
                    <a:pt x="154343" y="3763708"/>
                  </a:lnTo>
                  <a:lnTo>
                    <a:pt x="154343" y="3725849"/>
                  </a:lnTo>
                  <a:lnTo>
                    <a:pt x="960094" y="3725849"/>
                  </a:lnTo>
                  <a:lnTo>
                    <a:pt x="960094" y="3577323"/>
                  </a:lnTo>
                  <a:lnTo>
                    <a:pt x="958875" y="3573208"/>
                  </a:lnTo>
                  <a:lnTo>
                    <a:pt x="995032" y="3531692"/>
                  </a:lnTo>
                  <a:lnTo>
                    <a:pt x="1026934" y="3495065"/>
                  </a:lnTo>
                  <a:lnTo>
                    <a:pt x="1026934" y="3438245"/>
                  </a:lnTo>
                  <a:lnTo>
                    <a:pt x="955230" y="3521786"/>
                  </a:lnTo>
                  <a:lnTo>
                    <a:pt x="955230" y="3689223"/>
                  </a:lnTo>
                  <a:lnTo>
                    <a:pt x="859218" y="3689223"/>
                  </a:lnTo>
                  <a:lnTo>
                    <a:pt x="871867" y="3674567"/>
                  </a:lnTo>
                  <a:lnTo>
                    <a:pt x="930922" y="3606177"/>
                  </a:lnTo>
                  <a:lnTo>
                    <a:pt x="955230" y="3689223"/>
                  </a:lnTo>
                  <a:lnTo>
                    <a:pt x="955230" y="3521786"/>
                  </a:lnTo>
                  <a:lnTo>
                    <a:pt x="946721" y="3531692"/>
                  </a:lnTo>
                  <a:lnTo>
                    <a:pt x="918768" y="3438804"/>
                  </a:lnTo>
                  <a:lnTo>
                    <a:pt x="918768" y="3564661"/>
                  </a:lnTo>
                  <a:lnTo>
                    <a:pt x="823976" y="3674567"/>
                  </a:lnTo>
                  <a:lnTo>
                    <a:pt x="789952" y="3606685"/>
                  </a:lnTo>
                  <a:lnTo>
                    <a:pt x="789952" y="3689223"/>
                  </a:lnTo>
                  <a:lnTo>
                    <a:pt x="595503" y="3689223"/>
                  </a:lnTo>
                  <a:lnTo>
                    <a:pt x="603834" y="3678224"/>
                  </a:lnTo>
                  <a:lnTo>
                    <a:pt x="712165" y="3535362"/>
                  </a:lnTo>
                  <a:lnTo>
                    <a:pt x="789952" y="3689223"/>
                  </a:lnTo>
                  <a:lnTo>
                    <a:pt x="789952" y="3606685"/>
                  </a:lnTo>
                  <a:lnTo>
                    <a:pt x="754214" y="3535362"/>
                  </a:lnTo>
                  <a:lnTo>
                    <a:pt x="737692" y="3502393"/>
                  </a:lnTo>
                  <a:lnTo>
                    <a:pt x="765175" y="3465753"/>
                  </a:lnTo>
                  <a:lnTo>
                    <a:pt x="853147" y="3348532"/>
                  </a:lnTo>
                  <a:lnTo>
                    <a:pt x="918768" y="3564661"/>
                  </a:lnTo>
                  <a:lnTo>
                    <a:pt x="918768" y="3438804"/>
                  </a:lnTo>
                  <a:lnTo>
                    <a:pt x="891603" y="3348532"/>
                  </a:lnTo>
                  <a:lnTo>
                    <a:pt x="867727" y="3269157"/>
                  </a:lnTo>
                  <a:lnTo>
                    <a:pt x="718248" y="3465753"/>
                  </a:lnTo>
                  <a:lnTo>
                    <a:pt x="693940" y="3417328"/>
                  </a:lnTo>
                  <a:lnTo>
                    <a:pt x="693940" y="3497503"/>
                  </a:lnTo>
                  <a:lnTo>
                    <a:pt x="557822" y="3678224"/>
                  </a:lnTo>
                  <a:lnTo>
                    <a:pt x="520153" y="3627869"/>
                  </a:lnTo>
                  <a:lnTo>
                    <a:pt x="520153" y="3689223"/>
                  </a:lnTo>
                  <a:lnTo>
                    <a:pt x="324485" y="3689223"/>
                  </a:lnTo>
                  <a:lnTo>
                    <a:pt x="331787" y="3674567"/>
                  </a:lnTo>
                  <a:lnTo>
                    <a:pt x="402272" y="3532911"/>
                  </a:lnTo>
                  <a:lnTo>
                    <a:pt x="520153" y="3689223"/>
                  </a:lnTo>
                  <a:lnTo>
                    <a:pt x="520153" y="3627869"/>
                  </a:lnTo>
                  <a:lnTo>
                    <a:pt x="449122" y="3532911"/>
                  </a:lnTo>
                  <a:lnTo>
                    <a:pt x="421716" y="3496284"/>
                  </a:lnTo>
                  <a:lnTo>
                    <a:pt x="437654" y="3464534"/>
                  </a:lnTo>
                  <a:lnTo>
                    <a:pt x="557822" y="3225190"/>
                  </a:lnTo>
                  <a:lnTo>
                    <a:pt x="693940" y="3497503"/>
                  </a:lnTo>
                  <a:lnTo>
                    <a:pt x="693940" y="3417328"/>
                  </a:lnTo>
                  <a:lnTo>
                    <a:pt x="597496" y="3225190"/>
                  </a:lnTo>
                  <a:lnTo>
                    <a:pt x="577265" y="3184893"/>
                  </a:lnTo>
                  <a:lnTo>
                    <a:pt x="597928" y="3143377"/>
                  </a:lnTo>
                  <a:lnTo>
                    <a:pt x="619810" y="3099422"/>
                  </a:lnTo>
                  <a:lnTo>
                    <a:pt x="598538" y="3056674"/>
                  </a:lnTo>
                  <a:lnTo>
                    <a:pt x="578485" y="3016389"/>
                  </a:lnTo>
                  <a:lnTo>
                    <a:pt x="578485" y="3099422"/>
                  </a:lnTo>
                  <a:lnTo>
                    <a:pt x="556615" y="3143377"/>
                  </a:lnTo>
                  <a:lnTo>
                    <a:pt x="534733" y="3099422"/>
                  </a:lnTo>
                  <a:lnTo>
                    <a:pt x="556615" y="3056674"/>
                  </a:lnTo>
                  <a:lnTo>
                    <a:pt x="578485" y="3099422"/>
                  </a:lnTo>
                  <a:lnTo>
                    <a:pt x="578485" y="3016389"/>
                  </a:lnTo>
                  <a:lnTo>
                    <a:pt x="557822" y="2974860"/>
                  </a:lnTo>
                  <a:lnTo>
                    <a:pt x="494626" y="3099422"/>
                  </a:lnTo>
                  <a:lnTo>
                    <a:pt x="537171" y="3184893"/>
                  </a:lnTo>
                  <a:lnTo>
                    <a:pt x="396189" y="3464534"/>
                  </a:lnTo>
                  <a:lnTo>
                    <a:pt x="377964" y="3440328"/>
                  </a:lnTo>
                  <a:lnTo>
                    <a:pt x="377964" y="3499942"/>
                  </a:lnTo>
                  <a:lnTo>
                    <a:pt x="291680" y="3674567"/>
                  </a:lnTo>
                  <a:lnTo>
                    <a:pt x="255219" y="3632225"/>
                  </a:lnTo>
                  <a:lnTo>
                    <a:pt x="255219" y="3689223"/>
                  </a:lnTo>
                  <a:lnTo>
                    <a:pt x="160426" y="3689223"/>
                  </a:lnTo>
                  <a:lnTo>
                    <a:pt x="173482" y="3645255"/>
                  </a:lnTo>
                  <a:lnTo>
                    <a:pt x="184734" y="3607397"/>
                  </a:lnTo>
                  <a:lnTo>
                    <a:pt x="255219" y="3689223"/>
                  </a:lnTo>
                  <a:lnTo>
                    <a:pt x="255219" y="3632225"/>
                  </a:lnTo>
                  <a:lnTo>
                    <a:pt x="233845" y="3607397"/>
                  </a:lnTo>
                  <a:lnTo>
                    <a:pt x="198094" y="3565880"/>
                  </a:lnTo>
                  <a:lnTo>
                    <a:pt x="208051" y="3532911"/>
                  </a:lnTo>
                  <a:lnTo>
                    <a:pt x="263728" y="3348532"/>
                  </a:lnTo>
                  <a:lnTo>
                    <a:pt x="377964" y="3499942"/>
                  </a:lnTo>
                  <a:lnTo>
                    <a:pt x="377964" y="3440328"/>
                  </a:lnTo>
                  <a:lnTo>
                    <a:pt x="308876" y="3348532"/>
                  </a:lnTo>
                  <a:lnTo>
                    <a:pt x="249135" y="3269157"/>
                  </a:lnTo>
                  <a:lnTo>
                    <a:pt x="170141" y="3532911"/>
                  </a:lnTo>
                  <a:lnTo>
                    <a:pt x="156781" y="3517481"/>
                  </a:lnTo>
                  <a:lnTo>
                    <a:pt x="156781" y="3574427"/>
                  </a:lnTo>
                  <a:lnTo>
                    <a:pt x="134899" y="3645255"/>
                  </a:lnTo>
                  <a:lnTo>
                    <a:pt x="87503" y="3495065"/>
                  </a:lnTo>
                  <a:lnTo>
                    <a:pt x="156781" y="3574427"/>
                  </a:lnTo>
                  <a:lnTo>
                    <a:pt x="156781" y="3517481"/>
                  </a:lnTo>
                  <a:lnTo>
                    <a:pt x="137388" y="3495065"/>
                  </a:lnTo>
                  <a:lnTo>
                    <a:pt x="0" y="3336315"/>
                  </a:lnTo>
                  <a:lnTo>
                    <a:pt x="116674" y="3707536"/>
                  </a:lnTo>
                  <a:lnTo>
                    <a:pt x="117894" y="3709974"/>
                  </a:lnTo>
                  <a:lnTo>
                    <a:pt x="117894" y="3800335"/>
                  </a:lnTo>
                  <a:lnTo>
                    <a:pt x="996543" y="3800335"/>
                  </a:lnTo>
                  <a:lnTo>
                    <a:pt x="996543" y="3763708"/>
                  </a:lnTo>
                  <a:lnTo>
                    <a:pt x="996543" y="3725849"/>
                  </a:lnTo>
                  <a:lnTo>
                    <a:pt x="996543" y="3709974"/>
                  </a:lnTo>
                  <a:lnTo>
                    <a:pt x="998982" y="3703866"/>
                  </a:lnTo>
                  <a:lnTo>
                    <a:pt x="1003579" y="3689223"/>
                  </a:lnTo>
                  <a:lnTo>
                    <a:pt x="1018159" y="3642817"/>
                  </a:lnTo>
                  <a:lnTo>
                    <a:pt x="1064564" y="3495065"/>
                  </a:lnTo>
                  <a:lnTo>
                    <a:pt x="1114425" y="33363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3235" y="1298991"/>
              <a:ext cx="7436068" cy="768901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583333" y="1216612"/>
              <a:ext cx="7619365" cy="7848600"/>
            </a:xfrm>
            <a:custGeom>
              <a:avLst/>
              <a:gdLst/>
              <a:ahLst/>
              <a:cxnLst/>
              <a:rect l="l" t="t" r="r" b="b"/>
              <a:pathLst>
                <a:path w="7619365" h="7848600">
                  <a:moveTo>
                    <a:pt x="6499682" y="12699"/>
                  </a:moveTo>
                  <a:lnTo>
                    <a:pt x="1119240" y="12699"/>
                  </a:lnTo>
                  <a:lnTo>
                    <a:pt x="1165970" y="0"/>
                  </a:lnTo>
                  <a:lnTo>
                    <a:pt x="6452952" y="0"/>
                  </a:lnTo>
                  <a:lnTo>
                    <a:pt x="6499682" y="12699"/>
                  </a:lnTo>
                  <a:close/>
                </a:path>
                <a:path w="7619365" h="7848600">
                  <a:moveTo>
                    <a:pt x="6499682" y="7835899"/>
                  </a:moveTo>
                  <a:lnTo>
                    <a:pt x="1119240" y="7835899"/>
                  </a:lnTo>
                  <a:lnTo>
                    <a:pt x="937994" y="7785099"/>
                  </a:lnTo>
                  <a:lnTo>
                    <a:pt x="851181" y="7759699"/>
                  </a:lnTo>
                  <a:lnTo>
                    <a:pt x="808829" y="7734299"/>
                  </a:lnTo>
                  <a:lnTo>
                    <a:pt x="767218" y="7721599"/>
                  </a:lnTo>
                  <a:lnTo>
                    <a:pt x="726378" y="7696199"/>
                  </a:lnTo>
                  <a:lnTo>
                    <a:pt x="686338" y="7670799"/>
                  </a:lnTo>
                  <a:lnTo>
                    <a:pt x="647126" y="7658099"/>
                  </a:lnTo>
                  <a:lnTo>
                    <a:pt x="608771" y="7632699"/>
                  </a:lnTo>
                  <a:lnTo>
                    <a:pt x="571303" y="7607299"/>
                  </a:lnTo>
                  <a:lnTo>
                    <a:pt x="534751" y="7581899"/>
                  </a:lnTo>
                  <a:lnTo>
                    <a:pt x="499143" y="7543799"/>
                  </a:lnTo>
                  <a:lnTo>
                    <a:pt x="464509" y="7518399"/>
                  </a:lnTo>
                  <a:lnTo>
                    <a:pt x="430878" y="7492999"/>
                  </a:lnTo>
                  <a:lnTo>
                    <a:pt x="398279" y="7454899"/>
                  </a:lnTo>
                  <a:lnTo>
                    <a:pt x="366740" y="7429499"/>
                  </a:lnTo>
                  <a:lnTo>
                    <a:pt x="336291" y="7391399"/>
                  </a:lnTo>
                  <a:lnTo>
                    <a:pt x="306961" y="7353299"/>
                  </a:lnTo>
                  <a:lnTo>
                    <a:pt x="278778" y="7315199"/>
                  </a:lnTo>
                  <a:lnTo>
                    <a:pt x="251773" y="7289799"/>
                  </a:lnTo>
                  <a:lnTo>
                    <a:pt x="225973" y="7251699"/>
                  </a:lnTo>
                  <a:lnTo>
                    <a:pt x="201408" y="7213599"/>
                  </a:lnTo>
                  <a:lnTo>
                    <a:pt x="178107" y="7162799"/>
                  </a:lnTo>
                  <a:lnTo>
                    <a:pt x="156099" y="7124699"/>
                  </a:lnTo>
                  <a:lnTo>
                    <a:pt x="135413" y="7086599"/>
                  </a:lnTo>
                  <a:lnTo>
                    <a:pt x="116078" y="7048499"/>
                  </a:lnTo>
                  <a:lnTo>
                    <a:pt x="98123" y="6997699"/>
                  </a:lnTo>
                  <a:lnTo>
                    <a:pt x="81577" y="6959599"/>
                  </a:lnTo>
                  <a:lnTo>
                    <a:pt x="66469" y="6921499"/>
                  </a:lnTo>
                  <a:lnTo>
                    <a:pt x="52828" y="6870699"/>
                  </a:lnTo>
                  <a:lnTo>
                    <a:pt x="40684" y="6832599"/>
                  </a:lnTo>
                  <a:lnTo>
                    <a:pt x="30064" y="6781799"/>
                  </a:lnTo>
                  <a:lnTo>
                    <a:pt x="20999" y="6730999"/>
                  </a:lnTo>
                  <a:lnTo>
                    <a:pt x="13516" y="6692899"/>
                  </a:lnTo>
                  <a:lnTo>
                    <a:pt x="7646" y="6642099"/>
                  </a:lnTo>
                  <a:lnTo>
                    <a:pt x="3417" y="6591299"/>
                  </a:lnTo>
                  <a:lnTo>
                    <a:pt x="859" y="6540499"/>
                  </a:lnTo>
                  <a:lnTo>
                    <a:pt x="0" y="6502399"/>
                  </a:lnTo>
                  <a:lnTo>
                    <a:pt x="0" y="1346199"/>
                  </a:lnTo>
                  <a:lnTo>
                    <a:pt x="859" y="1295399"/>
                  </a:lnTo>
                  <a:lnTo>
                    <a:pt x="3417" y="1244599"/>
                  </a:lnTo>
                  <a:lnTo>
                    <a:pt x="7646" y="1193799"/>
                  </a:lnTo>
                  <a:lnTo>
                    <a:pt x="13516" y="1155699"/>
                  </a:lnTo>
                  <a:lnTo>
                    <a:pt x="20999" y="1104899"/>
                  </a:lnTo>
                  <a:lnTo>
                    <a:pt x="30064" y="1054099"/>
                  </a:lnTo>
                  <a:lnTo>
                    <a:pt x="40684" y="1015999"/>
                  </a:lnTo>
                  <a:lnTo>
                    <a:pt x="52828" y="965199"/>
                  </a:lnTo>
                  <a:lnTo>
                    <a:pt x="66469" y="927099"/>
                  </a:lnTo>
                  <a:lnTo>
                    <a:pt x="81577" y="876299"/>
                  </a:lnTo>
                  <a:lnTo>
                    <a:pt x="98123" y="838199"/>
                  </a:lnTo>
                  <a:lnTo>
                    <a:pt x="116078" y="800099"/>
                  </a:lnTo>
                  <a:lnTo>
                    <a:pt x="135413" y="749299"/>
                  </a:lnTo>
                  <a:lnTo>
                    <a:pt x="156099" y="711199"/>
                  </a:lnTo>
                  <a:lnTo>
                    <a:pt x="178107" y="673099"/>
                  </a:lnTo>
                  <a:lnTo>
                    <a:pt x="201408" y="634999"/>
                  </a:lnTo>
                  <a:lnTo>
                    <a:pt x="225973" y="596899"/>
                  </a:lnTo>
                  <a:lnTo>
                    <a:pt x="251773" y="558799"/>
                  </a:lnTo>
                  <a:lnTo>
                    <a:pt x="278778" y="520699"/>
                  </a:lnTo>
                  <a:lnTo>
                    <a:pt x="306961" y="482599"/>
                  </a:lnTo>
                  <a:lnTo>
                    <a:pt x="336291" y="444499"/>
                  </a:lnTo>
                  <a:lnTo>
                    <a:pt x="366740" y="419099"/>
                  </a:lnTo>
                  <a:lnTo>
                    <a:pt x="398279" y="380999"/>
                  </a:lnTo>
                  <a:lnTo>
                    <a:pt x="430878" y="355599"/>
                  </a:lnTo>
                  <a:lnTo>
                    <a:pt x="464509" y="317499"/>
                  </a:lnTo>
                  <a:lnTo>
                    <a:pt x="499143" y="292099"/>
                  </a:lnTo>
                  <a:lnTo>
                    <a:pt x="534751" y="266699"/>
                  </a:lnTo>
                  <a:lnTo>
                    <a:pt x="571303" y="241299"/>
                  </a:lnTo>
                  <a:lnTo>
                    <a:pt x="608771" y="215899"/>
                  </a:lnTo>
                  <a:lnTo>
                    <a:pt x="647126" y="190499"/>
                  </a:lnTo>
                  <a:lnTo>
                    <a:pt x="686338" y="165099"/>
                  </a:lnTo>
                  <a:lnTo>
                    <a:pt x="726378" y="139699"/>
                  </a:lnTo>
                  <a:lnTo>
                    <a:pt x="767218" y="126999"/>
                  </a:lnTo>
                  <a:lnTo>
                    <a:pt x="808829" y="101599"/>
                  </a:lnTo>
                  <a:lnTo>
                    <a:pt x="851181" y="88899"/>
                  </a:lnTo>
                  <a:lnTo>
                    <a:pt x="894246" y="63499"/>
                  </a:lnTo>
                  <a:lnTo>
                    <a:pt x="1073048" y="12699"/>
                  </a:lnTo>
                  <a:lnTo>
                    <a:pt x="6545873" y="12699"/>
                  </a:lnTo>
                  <a:lnTo>
                    <a:pt x="6724676" y="63499"/>
                  </a:lnTo>
                  <a:lnTo>
                    <a:pt x="6767740" y="88899"/>
                  </a:lnTo>
                  <a:lnTo>
                    <a:pt x="6810093" y="101599"/>
                  </a:lnTo>
                  <a:lnTo>
                    <a:pt x="6851703" y="126999"/>
                  </a:lnTo>
                  <a:lnTo>
                    <a:pt x="6892544" y="139699"/>
                  </a:lnTo>
                  <a:lnTo>
                    <a:pt x="6932584" y="165099"/>
                  </a:lnTo>
                  <a:lnTo>
                    <a:pt x="1261276" y="165099"/>
                  </a:lnTo>
                  <a:lnTo>
                    <a:pt x="1213840" y="177799"/>
                  </a:lnTo>
                  <a:lnTo>
                    <a:pt x="1166972" y="177799"/>
                  </a:lnTo>
                  <a:lnTo>
                    <a:pt x="1075086" y="203199"/>
                  </a:lnTo>
                  <a:lnTo>
                    <a:pt x="899794" y="253999"/>
                  </a:lnTo>
                  <a:lnTo>
                    <a:pt x="857961" y="279399"/>
                  </a:lnTo>
                  <a:lnTo>
                    <a:pt x="817001" y="292099"/>
                  </a:lnTo>
                  <a:lnTo>
                    <a:pt x="776952" y="317499"/>
                  </a:lnTo>
                  <a:lnTo>
                    <a:pt x="737851" y="342899"/>
                  </a:lnTo>
                  <a:lnTo>
                    <a:pt x="699738" y="368299"/>
                  </a:lnTo>
                  <a:lnTo>
                    <a:pt x="662651" y="393699"/>
                  </a:lnTo>
                  <a:lnTo>
                    <a:pt x="626628" y="419099"/>
                  </a:lnTo>
                  <a:lnTo>
                    <a:pt x="591707" y="444499"/>
                  </a:lnTo>
                  <a:lnTo>
                    <a:pt x="557926" y="482599"/>
                  </a:lnTo>
                  <a:lnTo>
                    <a:pt x="525324" y="507999"/>
                  </a:lnTo>
                  <a:lnTo>
                    <a:pt x="493940" y="546099"/>
                  </a:lnTo>
                  <a:lnTo>
                    <a:pt x="463811" y="571499"/>
                  </a:lnTo>
                  <a:lnTo>
                    <a:pt x="434975" y="609599"/>
                  </a:lnTo>
                  <a:lnTo>
                    <a:pt x="407472" y="647699"/>
                  </a:lnTo>
                  <a:lnTo>
                    <a:pt x="381339" y="685799"/>
                  </a:lnTo>
                  <a:lnTo>
                    <a:pt x="356614" y="723899"/>
                  </a:lnTo>
                  <a:lnTo>
                    <a:pt x="333336" y="761999"/>
                  </a:lnTo>
                  <a:lnTo>
                    <a:pt x="311544" y="800099"/>
                  </a:lnTo>
                  <a:lnTo>
                    <a:pt x="291274" y="838199"/>
                  </a:lnTo>
                  <a:lnTo>
                    <a:pt x="272567" y="888999"/>
                  </a:lnTo>
                  <a:lnTo>
                    <a:pt x="255459" y="927099"/>
                  </a:lnTo>
                  <a:lnTo>
                    <a:pt x="239990" y="977899"/>
                  </a:lnTo>
                  <a:lnTo>
                    <a:pt x="226197" y="1015999"/>
                  </a:lnTo>
                  <a:lnTo>
                    <a:pt x="214119" y="1066799"/>
                  </a:lnTo>
                  <a:lnTo>
                    <a:pt x="203794" y="1104899"/>
                  </a:lnTo>
                  <a:lnTo>
                    <a:pt x="195260" y="1155699"/>
                  </a:lnTo>
                  <a:lnTo>
                    <a:pt x="188557" y="1193799"/>
                  </a:lnTo>
                  <a:lnTo>
                    <a:pt x="183721" y="1244599"/>
                  </a:lnTo>
                  <a:lnTo>
                    <a:pt x="180791" y="1295399"/>
                  </a:lnTo>
                  <a:lnTo>
                    <a:pt x="179806" y="1346199"/>
                  </a:lnTo>
                  <a:lnTo>
                    <a:pt x="179806" y="6489699"/>
                  </a:lnTo>
                  <a:lnTo>
                    <a:pt x="180791" y="6540499"/>
                  </a:lnTo>
                  <a:lnTo>
                    <a:pt x="183721" y="6591299"/>
                  </a:lnTo>
                  <a:lnTo>
                    <a:pt x="188557" y="6642099"/>
                  </a:lnTo>
                  <a:lnTo>
                    <a:pt x="195260" y="6680199"/>
                  </a:lnTo>
                  <a:lnTo>
                    <a:pt x="203794" y="6730999"/>
                  </a:lnTo>
                  <a:lnTo>
                    <a:pt x="214119" y="6781799"/>
                  </a:lnTo>
                  <a:lnTo>
                    <a:pt x="226197" y="6819899"/>
                  </a:lnTo>
                  <a:lnTo>
                    <a:pt x="239990" y="6870699"/>
                  </a:lnTo>
                  <a:lnTo>
                    <a:pt x="255459" y="6908799"/>
                  </a:lnTo>
                  <a:lnTo>
                    <a:pt x="272566" y="6959599"/>
                  </a:lnTo>
                  <a:lnTo>
                    <a:pt x="291274" y="6997699"/>
                  </a:lnTo>
                  <a:lnTo>
                    <a:pt x="311543" y="7035799"/>
                  </a:lnTo>
                  <a:lnTo>
                    <a:pt x="333336" y="7073899"/>
                  </a:lnTo>
                  <a:lnTo>
                    <a:pt x="356614" y="7111999"/>
                  </a:lnTo>
                  <a:lnTo>
                    <a:pt x="381338" y="7150099"/>
                  </a:lnTo>
                  <a:lnTo>
                    <a:pt x="407472" y="7188199"/>
                  </a:lnTo>
                  <a:lnTo>
                    <a:pt x="434975" y="7226299"/>
                  </a:lnTo>
                  <a:lnTo>
                    <a:pt x="463810" y="7264399"/>
                  </a:lnTo>
                  <a:lnTo>
                    <a:pt x="493940" y="7289799"/>
                  </a:lnTo>
                  <a:lnTo>
                    <a:pt x="525324" y="7327899"/>
                  </a:lnTo>
                  <a:lnTo>
                    <a:pt x="557926" y="7353299"/>
                  </a:lnTo>
                  <a:lnTo>
                    <a:pt x="591706" y="7391399"/>
                  </a:lnTo>
                  <a:lnTo>
                    <a:pt x="626627" y="7416799"/>
                  </a:lnTo>
                  <a:lnTo>
                    <a:pt x="662651" y="7442199"/>
                  </a:lnTo>
                  <a:lnTo>
                    <a:pt x="699738" y="7467599"/>
                  </a:lnTo>
                  <a:lnTo>
                    <a:pt x="737851" y="7492999"/>
                  </a:lnTo>
                  <a:lnTo>
                    <a:pt x="776951" y="7518399"/>
                  </a:lnTo>
                  <a:lnTo>
                    <a:pt x="817001" y="7543799"/>
                  </a:lnTo>
                  <a:lnTo>
                    <a:pt x="857961" y="7556499"/>
                  </a:lnTo>
                  <a:lnTo>
                    <a:pt x="899794" y="7581899"/>
                  </a:lnTo>
                  <a:lnTo>
                    <a:pt x="985924" y="7607299"/>
                  </a:lnTo>
                  <a:lnTo>
                    <a:pt x="1030145" y="7632699"/>
                  </a:lnTo>
                  <a:lnTo>
                    <a:pt x="1075086" y="7645399"/>
                  </a:lnTo>
                  <a:lnTo>
                    <a:pt x="1120707" y="7645399"/>
                  </a:lnTo>
                  <a:lnTo>
                    <a:pt x="1213840" y="7670799"/>
                  </a:lnTo>
                  <a:lnTo>
                    <a:pt x="6932584" y="7670799"/>
                  </a:lnTo>
                  <a:lnTo>
                    <a:pt x="6892544" y="7696199"/>
                  </a:lnTo>
                  <a:lnTo>
                    <a:pt x="6851703" y="7721599"/>
                  </a:lnTo>
                  <a:lnTo>
                    <a:pt x="6810093" y="7734299"/>
                  </a:lnTo>
                  <a:lnTo>
                    <a:pt x="6767740" y="7759699"/>
                  </a:lnTo>
                  <a:lnTo>
                    <a:pt x="6680928" y="7785099"/>
                  </a:lnTo>
                  <a:lnTo>
                    <a:pt x="6499682" y="7835899"/>
                  </a:lnTo>
                  <a:close/>
                </a:path>
                <a:path w="7619365" h="7848600">
                  <a:moveTo>
                    <a:pt x="6932584" y="7670799"/>
                  </a:moveTo>
                  <a:lnTo>
                    <a:pt x="6405081" y="7670799"/>
                  </a:lnTo>
                  <a:lnTo>
                    <a:pt x="6498214" y="7645399"/>
                  </a:lnTo>
                  <a:lnTo>
                    <a:pt x="6543836" y="7645399"/>
                  </a:lnTo>
                  <a:lnTo>
                    <a:pt x="6588776" y="7632699"/>
                  </a:lnTo>
                  <a:lnTo>
                    <a:pt x="6632997" y="7607299"/>
                  </a:lnTo>
                  <a:lnTo>
                    <a:pt x="6719127" y="7581899"/>
                  </a:lnTo>
                  <a:lnTo>
                    <a:pt x="6760960" y="7556499"/>
                  </a:lnTo>
                  <a:lnTo>
                    <a:pt x="6801921" y="7543799"/>
                  </a:lnTo>
                  <a:lnTo>
                    <a:pt x="6841970" y="7518399"/>
                  </a:lnTo>
                  <a:lnTo>
                    <a:pt x="6881071" y="7492999"/>
                  </a:lnTo>
                  <a:lnTo>
                    <a:pt x="6919184" y="7467599"/>
                  </a:lnTo>
                  <a:lnTo>
                    <a:pt x="6956271" y="7442199"/>
                  </a:lnTo>
                  <a:lnTo>
                    <a:pt x="6992294" y="7416799"/>
                  </a:lnTo>
                  <a:lnTo>
                    <a:pt x="7027216" y="7391399"/>
                  </a:lnTo>
                  <a:lnTo>
                    <a:pt x="7060996" y="7353299"/>
                  </a:lnTo>
                  <a:lnTo>
                    <a:pt x="7093598" y="7327899"/>
                  </a:lnTo>
                  <a:lnTo>
                    <a:pt x="7124982" y="7289799"/>
                  </a:lnTo>
                  <a:lnTo>
                    <a:pt x="7155111" y="7264399"/>
                  </a:lnTo>
                  <a:lnTo>
                    <a:pt x="7183947" y="7226299"/>
                  </a:lnTo>
                  <a:lnTo>
                    <a:pt x="7211450" y="7188199"/>
                  </a:lnTo>
                  <a:lnTo>
                    <a:pt x="7237584" y="7150099"/>
                  </a:lnTo>
                  <a:lnTo>
                    <a:pt x="7262308" y="7111999"/>
                  </a:lnTo>
                  <a:lnTo>
                    <a:pt x="7285586" y="7073899"/>
                  </a:lnTo>
                  <a:lnTo>
                    <a:pt x="7307379" y="7035799"/>
                  </a:lnTo>
                  <a:lnTo>
                    <a:pt x="7327648" y="6997699"/>
                  </a:lnTo>
                  <a:lnTo>
                    <a:pt x="7346356" y="6959599"/>
                  </a:lnTo>
                  <a:lnTo>
                    <a:pt x="7363463" y="6908799"/>
                  </a:lnTo>
                  <a:lnTo>
                    <a:pt x="7378933" y="6870699"/>
                  </a:lnTo>
                  <a:lnTo>
                    <a:pt x="7392726" y="6819899"/>
                  </a:lnTo>
                  <a:lnTo>
                    <a:pt x="7404804" y="6781799"/>
                  </a:lnTo>
                  <a:lnTo>
                    <a:pt x="7415128" y="6730999"/>
                  </a:lnTo>
                  <a:lnTo>
                    <a:pt x="7423662" y="6680199"/>
                  </a:lnTo>
                  <a:lnTo>
                    <a:pt x="7430366" y="6642099"/>
                  </a:lnTo>
                  <a:lnTo>
                    <a:pt x="7435202" y="6591299"/>
                  </a:lnTo>
                  <a:lnTo>
                    <a:pt x="7438131" y="6540499"/>
                  </a:lnTo>
                  <a:lnTo>
                    <a:pt x="7439116" y="6489699"/>
                  </a:lnTo>
                  <a:lnTo>
                    <a:pt x="7439116" y="1346199"/>
                  </a:lnTo>
                  <a:lnTo>
                    <a:pt x="7438131" y="1295399"/>
                  </a:lnTo>
                  <a:lnTo>
                    <a:pt x="7435202" y="1244599"/>
                  </a:lnTo>
                  <a:lnTo>
                    <a:pt x="7430366" y="1193799"/>
                  </a:lnTo>
                  <a:lnTo>
                    <a:pt x="7423662" y="1155699"/>
                  </a:lnTo>
                  <a:lnTo>
                    <a:pt x="7415128" y="1104899"/>
                  </a:lnTo>
                  <a:lnTo>
                    <a:pt x="7404804" y="1066799"/>
                  </a:lnTo>
                  <a:lnTo>
                    <a:pt x="7392726" y="1015999"/>
                  </a:lnTo>
                  <a:lnTo>
                    <a:pt x="7378933" y="977899"/>
                  </a:lnTo>
                  <a:lnTo>
                    <a:pt x="7363463" y="927099"/>
                  </a:lnTo>
                  <a:lnTo>
                    <a:pt x="7346356" y="888999"/>
                  </a:lnTo>
                  <a:lnTo>
                    <a:pt x="7327648" y="838199"/>
                  </a:lnTo>
                  <a:lnTo>
                    <a:pt x="7307379" y="800099"/>
                  </a:lnTo>
                  <a:lnTo>
                    <a:pt x="7285586" y="761999"/>
                  </a:lnTo>
                  <a:lnTo>
                    <a:pt x="7262308" y="723899"/>
                  </a:lnTo>
                  <a:lnTo>
                    <a:pt x="7237584" y="685799"/>
                  </a:lnTo>
                  <a:lnTo>
                    <a:pt x="7211451" y="647699"/>
                  </a:lnTo>
                  <a:lnTo>
                    <a:pt x="7183947" y="609599"/>
                  </a:lnTo>
                  <a:lnTo>
                    <a:pt x="7155112" y="571499"/>
                  </a:lnTo>
                  <a:lnTo>
                    <a:pt x="7124983" y="546099"/>
                  </a:lnTo>
                  <a:lnTo>
                    <a:pt x="7093598" y="507999"/>
                  </a:lnTo>
                  <a:lnTo>
                    <a:pt x="7060996" y="482599"/>
                  </a:lnTo>
                  <a:lnTo>
                    <a:pt x="7027216" y="444499"/>
                  </a:lnTo>
                  <a:lnTo>
                    <a:pt x="6992295" y="419099"/>
                  </a:lnTo>
                  <a:lnTo>
                    <a:pt x="6956271" y="393699"/>
                  </a:lnTo>
                  <a:lnTo>
                    <a:pt x="6919184" y="368299"/>
                  </a:lnTo>
                  <a:lnTo>
                    <a:pt x="6881071" y="342899"/>
                  </a:lnTo>
                  <a:lnTo>
                    <a:pt x="6841971" y="317499"/>
                  </a:lnTo>
                  <a:lnTo>
                    <a:pt x="6801921" y="292099"/>
                  </a:lnTo>
                  <a:lnTo>
                    <a:pt x="6760961" y="279399"/>
                  </a:lnTo>
                  <a:lnTo>
                    <a:pt x="6719128" y="253999"/>
                  </a:lnTo>
                  <a:lnTo>
                    <a:pt x="6543836" y="203199"/>
                  </a:lnTo>
                  <a:lnTo>
                    <a:pt x="6451951" y="177799"/>
                  </a:lnTo>
                  <a:lnTo>
                    <a:pt x="6405082" y="177799"/>
                  </a:lnTo>
                  <a:lnTo>
                    <a:pt x="6357647" y="165099"/>
                  </a:lnTo>
                  <a:lnTo>
                    <a:pt x="6932584" y="165099"/>
                  </a:lnTo>
                  <a:lnTo>
                    <a:pt x="6971796" y="190499"/>
                  </a:lnTo>
                  <a:lnTo>
                    <a:pt x="7010151" y="215899"/>
                  </a:lnTo>
                  <a:lnTo>
                    <a:pt x="7047619" y="241299"/>
                  </a:lnTo>
                  <a:lnTo>
                    <a:pt x="7084171" y="266699"/>
                  </a:lnTo>
                  <a:lnTo>
                    <a:pt x="7119779" y="292099"/>
                  </a:lnTo>
                  <a:lnTo>
                    <a:pt x="7154413" y="317499"/>
                  </a:lnTo>
                  <a:lnTo>
                    <a:pt x="7188044" y="355599"/>
                  </a:lnTo>
                  <a:lnTo>
                    <a:pt x="7220644" y="380999"/>
                  </a:lnTo>
                  <a:lnTo>
                    <a:pt x="7252182" y="419099"/>
                  </a:lnTo>
                  <a:lnTo>
                    <a:pt x="7282631" y="444499"/>
                  </a:lnTo>
                  <a:lnTo>
                    <a:pt x="7311962" y="482599"/>
                  </a:lnTo>
                  <a:lnTo>
                    <a:pt x="7340144" y="520699"/>
                  </a:lnTo>
                  <a:lnTo>
                    <a:pt x="7367150" y="558799"/>
                  </a:lnTo>
                  <a:lnTo>
                    <a:pt x="7392949" y="596899"/>
                  </a:lnTo>
                  <a:lnTo>
                    <a:pt x="7417514" y="634999"/>
                  </a:lnTo>
                  <a:lnTo>
                    <a:pt x="7440815" y="673099"/>
                  </a:lnTo>
                  <a:lnTo>
                    <a:pt x="7462823" y="711199"/>
                  </a:lnTo>
                  <a:lnTo>
                    <a:pt x="7483509" y="749299"/>
                  </a:lnTo>
                  <a:lnTo>
                    <a:pt x="7502844" y="800099"/>
                  </a:lnTo>
                  <a:lnTo>
                    <a:pt x="7520799" y="838199"/>
                  </a:lnTo>
                  <a:lnTo>
                    <a:pt x="7537345" y="876299"/>
                  </a:lnTo>
                  <a:lnTo>
                    <a:pt x="7552453" y="927099"/>
                  </a:lnTo>
                  <a:lnTo>
                    <a:pt x="7566094" y="965199"/>
                  </a:lnTo>
                  <a:lnTo>
                    <a:pt x="7578239" y="1015999"/>
                  </a:lnTo>
                  <a:lnTo>
                    <a:pt x="7588858" y="1054099"/>
                  </a:lnTo>
                  <a:lnTo>
                    <a:pt x="7597924" y="1104899"/>
                  </a:lnTo>
                  <a:lnTo>
                    <a:pt x="7605406" y="1155699"/>
                  </a:lnTo>
                  <a:lnTo>
                    <a:pt x="7611276" y="1193799"/>
                  </a:lnTo>
                  <a:lnTo>
                    <a:pt x="7615505" y="1244599"/>
                  </a:lnTo>
                  <a:lnTo>
                    <a:pt x="7618064" y="1295399"/>
                  </a:lnTo>
                  <a:lnTo>
                    <a:pt x="7618922" y="1346199"/>
                  </a:lnTo>
                  <a:lnTo>
                    <a:pt x="7618922" y="6502399"/>
                  </a:lnTo>
                  <a:lnTo>
                    <a:pt x="7618064" y="6540499"/>
                  </a:lnTo>
                  <a:lnTo>
                    <a:pt x="7615505" y="6591299"/>
                  </a:lnTo>
                  <a:lnTo>
                    <a:pt x="7611276" y="6642099"/>
                  </a:lnTo>
                  <a:lnTo>
                    <a:pt x="7605406" y="6692899"/>
                  </a:lnTo>
                  <a:lnTo>
                    <a:pt x="7597924" y="6730999"/>
                  </a:lnTo>
                  <a:lnTo>
                    <a:pt x="7588858" y="6781799"/>
                  </a:lnTo>
                  <a:lnTo>
                    <a:pt x="7578239" y="6832599"/>
                  </a:lnTo>
                  <a:lnTo>
                    <a:pt x="7566094" y="6870699"/>
                  </a:lnTo>
                  <a:lnTo>
                    <a:pt x="7552453" y="6921499"/>
                  </a:lnTo>
                  <a:lnTo>
                    <a:pt x="7537345" y="6959599"/>
                  </a:lnTo>
                  <a:lnTo>
                    <a:pt x="7520799" y="6997699"/>
                  </a:lnTo>
                  <a:lnTo>
                    <a:pt x="7502844" y="7048499"/>
                  </a:lnTo>
                  <a:lnTo>
                    <a:pt x="7483509" y="7086599"/>
                  </a:lnTo>
                  <a:lnTo>
                    <a:pt x="7462823" y="7124699"/>
                  </a:lnTo>
                  <a:lnTo>
                    <a:pt x="7440815" y="7162799"/>
                  </a:lnTo>
                  <a:lnTo>
                    <a:pt x="7417514" y="7213599"/>
                  </a:lnTo>
                  <a:lnTo>
                    <a:pt x="7392949" y="7251699"/>
                  </a:lnTo>
                  <a:lnTo>
                    <a:pt x="7367150" y="7277099"/>
                  </a:lnTo>
                  <a:lnTo>
                    <a:pt x="7340144" y="7315199"/>
                  </a:lnTo>
                  <a:lnTo>
                    <a:pt x="7311962" y="7353299"/>
                  </a:lnTo>
                  <a:lnTo>
                    <a:pt x="7282631" y="7391399"/>
                  </a:lnTo>
                  <a:lnTo>
                    <a:pt x="7252182" y="7429499"/>
                  </a:lnTo>
                  <a:lnTo>
                    <a:pt x="7220644" y="7454899"/>
                  </a:lnTo>
                  <a:lnTo>
                    <a:pt x="7188044" y="7492999"/>
                  </a:lnTo>
                  <a:lnTo>
                    <a:pt x="7154413" y="7518399"/>
                  </a:lnTo>
                  <a:lnTo>
                    <a:pt x="7119779" y="7543799"/>
                  </a:lnTo>
                  <a:lnTo>
                    <a:pt x="7084171" y="7581899"/>
                  </a:lnTo>
                  <a:lnTo>
                    <a:pt x="7047619" y="7607299"/>
                  </a:lnTo>
                  <a:lnTo>
                    <a:pt x="7010151" y="7632699"/>
                  </a:lnTo>
                  <a:lnTo>
                    <a:pt x="6971796" y="7658099"/>
                  </a:lnTo>
                  <a:lnTo>
                    <a:pt x="6932584" y="7670799"/>
                  </a:lnTo>
                  <a:close/>
                </a:path>
                <a:path w="7619365" h="7848600">
                  <a:moveTo>
                    <a:pt x="6428385" y="7848599"/>
                  </a:moveTo>
                  <a:lnTo>
                    <a:pt x="1190536" y="7848599"/>
                  </a:lnTo>
                  <a:lnTo>
                    <a:pt x="1165970" y="7835899"/>
                  </a:lnTo>
                  <a:lnTo>
                    <a:pt x="6452952" y="7835899"/>
                  </a:lnTo>
                  <a:lnTo>
                    <a:pt x="6428385" y="7848599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434823" y="3663316"/>
            <a:ext cx="5315585" cy="13677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5100"/>
              </a:lnSpc>
              <a:spcBef>
                <a:spcPts val="95"/>
              </a:spcBef>
            </a:pPr>
            <a:r>
              <a:rPr sz="2550" dirty="0">
                <a:solidFill>
                  <a:srgbClr val="FFFFFF"/>
                </a:solidFill>
                <a:latin typeface="Lucida Sans Unicode"/>
                <a:cs typeface="Lucida Sans Unicode"/>
              </a:rPr>
              <a:t>Africa</a:t>
            </a:r>
            <a:r>
              <a:rPr sz="255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50" spc="135" dirty="0">
                <a:solidFill>
                  <a:srgbClr val="FFFFFF"/>
                </a:solidFill>
                <a:latin typeface="Lucida Sans Unicode"/>
                <a:cs typeface="Lucida Sans Unicode"/>
              </a:rPr>
              <a:t>has</a:t>
            </a:r>
            <a:r>
              <a:rPr sz="255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50" spc="32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255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50" spc="180" dirty="0">
                <a:solidFill>
                  <a:srgbClr val="FFFFFF"/>
                </a:solidFill>
                <a:latin typeface="Lucida Sans Unicode"/>
                <a:cs typeface="Lucida Sans Unicode"/>
              </a:rPr>
              <a:t>chance</a:t>
            </a:r>
            <a:r>
              <a:rPr sz="255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50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255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50" spc="145" dirty="0">
                <a:solidFill>
                  <a:srgbClr val="FFFFFF"/>
                </a:solidFill>
                <a:latin typeface="Lucida Sans Unicode"/>
                <a:cs typeface="Lucida Sans Unicode"/>
              </a:rPr>
              <a:t>be</a:t>
            </a:r>
            <a:r>
              <a:rPr sz="255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50" spc="32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255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5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true </a:t>
            </a:r>
            <a:r>
              <a:rPr sz="255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innovator</a:t>
            </a:r>
            <a:r>
              <a:rPr sz="2550" spc="-1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5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for</a:t>
            </a:r>
            <a:r>
              <a:rPr sz="2550" spc="-1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5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2550" spc="-1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5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Islamic</a:t>
            </a:r>
            <a:r>
              <a:rPr sz="2550" spc="-1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55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finance </a:t>
            </a:r>
            <a:r>
              <a:rPr sz="25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industry</a:t>
            </a:r>
            <a:endParaRPr sz="255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34823" y="7024961"/>
            <a:ext cx="5245100" cy="958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sz="2650" dirty="0">
                <a:solidFill>
                  <a:srgbClr val="FFFFFF"/>
                </a:solidFill>
                <a:latin typeface="Lucida Sans Unicode"/>
                <a:cs typeface="Lucida Sans Unicode"/>
              </a:rPr>
              <a:t>Africa</a:t>
            </a:r>
            <a:r>
              <a:rPr sz="26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5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is</a:t>
            </a:r>
            <a:r>
              <a:rPr sz="265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50" spc="32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265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50" dirty="0">
                <a:solidFill>
                  <a:srgbClr val="FFFFFF"/>
                </a:solidFill>
                <a:latin typeface="Lucida Sans Unicode"/>
                <a:cs typeface="Lucida Sans Unicode"/>
              </a:rPr>
              <a:t>region</a:t>
            </a:r>
            <a:r>
              <a:rPr sz="265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5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where</a:t>
            </a:r>
            <a:r>
              <a:rPr sz="265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5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Islamic </a:t>
            </a:r>
            <a:r>
              <a:rPr sz="265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Finance</a:t>
            </a:r>
            <a:r>
              <a:rPr sz="2650" spc="-1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5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could</a:t>
            </a:r>
            <a:r>
              <a:rPr sz="265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5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thrive....</a:t>
            </a:r>
            <a:endParaRPr sz="26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532620" y="4890155"/>
              <a:ext cx="17755870" cy="368300"/>
            </a:xfrm>
            <a:custGeom>
              <a:avLst/>
              <a:gdLst/>
              <a:ahLst/>
              <a:cxnLst/>
              <a:rect l="l" t="t" r="r" b="b"/>
              <a:pathLst>
                <a:path w="17755870" h="368300">
                  <a:moveTo>
                    <a:pt x="17755380" y="0"/>
                  </a:moveTo>
                  <a:lnTo>
                    <a:pt x="17755380" y="368299"/>
                  </a:lnTo>
                  <a:lnTo>
                    <a:pt x="0" y="368299"/>
                  </a:lnTo>
                  <a:lnTo>
                    <a:pt x="0" y="0"/>
                  </a:lnTo>
                  <a:lnTo>
                    <a:pt x="17755380" y="0"/>
                  </a:lnTo>
                  <a:close/>
                </a:path>
              </a:pathLst>
            </a:custGeom>
            <a:solidFill>
              <a:srgbClr val="583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9791" y="2252111"/>
              <a:ext cx="2620010" cy="0"/>
            </a:xfrm>
            <a:custGeom>
              <a:avLst/>
              <a:gdLst/>
              <a:ahLst/>
              <a:cxnLst/>
              <a:rect l="l" t="t" r="r" b="b"/>
              <a:pathLst>
                <a:path w="2620010">
                  <a:moveTo>
                    <a:pt x="0" y="0"/>
                  </a:moveTo>
                  <a:lnTo>
                    <a:pt x="2619483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579721"/>
              <a:ext cx="6849416" cy="385241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" y="5889628"/>
              <a:ext cx="6849416" cy="385241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80260" y="9761865"/>
              <a:ext cx="2620010" cy="0"/>
            </a:xfrm>
            <a:custGeom>
              <a:avLst/>
              <a:gdLst/>
              <a:ahLst/>
              <a:cxnLst/>
              <a:rect l="l" t="t" r="r" b="b"/>
              <a:pathLst>
                <a:path w="2620009">
                  <a:moveTo>
                    <a:pt x="0" y="0"/>
                  </a:moveTo>
                  <a:lnTo>
                    <a:pt x="2619483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63606" y="6901231"/>
              <a:ext cx="389255" cy="1562100"/>
            </a:xfrm>
            <a:custGeom>
              <a:avLst/>
              <a:gdLst/>
              <a:ahLst/>
              <a:cxnLst/>
              <a:rect l="l" t="t" r="r" b="b"/>
              <a:pathLst>
                <a:path w="389255" h="1562100">
                  <a:moveTo>
                    <a:pt x="194596" y="390524"/>
                  </a:moveTo>
                  <a:lnTo>
                    <a:pt x="149963" y="385370"/>
                  </a:lnTo>
                  <a:lnTo>
                    <a:pt x="108999" y="370685"/>
                  </a:lnTo>
                  <a:lnTo>
                    <a:pt x="72868" y="347641"/>
                  </a:lnTo>
                  <a:lnTo>
                    <a:pt x="42737" y="317406"/>
                  </a:lnTo>
                  <a:lnTo>
                    <a:pt x="19771" y="281152"/>
                  </a:lnTo>
                  <a:lnTo>
                    <a:pt x="5137" y="240047"/>
                  </a:lnTo>
                  <a:lnTo>
                    <a:pt x="0" y="195262"/>
                  </a:lnTo>
                  <a:lnTo>
                    <a:pt x="5137" y="150477"/>
                  </a:lnTo>
                  <a:lnTo>
                    <a:pt x="19771" y="109372"/>
                  </a:lnTo>
                  <a:lnTo>
                    <a:pt x="42737" y="73118"/>
                  </a:lnTo>
                  <a:lnTo>
                    <a:pt x="72868" y="42883"/>
                  </a:lnTo>
                  <a:lnTo>
                    <a:pt x="108999" y="19839"/>
                  </a:lnTo>
                  <a:lnTo>
                    <a:pt x="149963" y="5154"/>
                  </a:lnTo>
                  <a:lnTo>
                    <a:pt x="194596" y="0"/>
                  </a:lnTo>
                  <a:lnTo>
                    <a:pt x="239228" y="5154"/>
                  </a:lnTo>
                  <a:lnTo>
                    <a:pt x="280193" y="19839"/>
                  </a:lnTo>
                  <a:lnTo>
                    <a:pt x="316323" y="42883"/>
                  </a:lnTo>
                  <a:lnTo>
                    <a:pt x="346455" y="73118"/>
                  </a:lnTo>
                  <a:lnTo>
                    <a:pt x="369420" y="109372"/>
                  </a:lnTo>
                  <a:lnTo>
                    <a:pt x="384055" y="150477"/>
                  </a:lnTo>
                  <a:lnTo>
                    <a:pt x="389192" y="195262"/>
                  </a:lnTo>
                  <a:lnTo>
                    <a:pt x="384055" y="240047"/>
                  </a:lnTo>
                  <a:lnTo>
                    <a:pt x="369420" y="281152"/>
                  </a:lnTo>
                  <a:lnTo>
                    <a:pt x="346455" y="317406"/>
                  </a:lnTo>
                  <a:lnTo>
                    <a:pt x="316323" y="347641"/>
                  </a:lnTo>
                  <a:lnTo>
                    <a:pt x="280193" y="370685"/>
                  </a:lnTo>
                  <a:lnTo>
                    <a:pt x="239228" y="385370"/>
                  </a:lnTo>
                  <a:lnTo>
                    <a:pt x="194596" y="390524"/>
                  </a:lnTo>
                  <a:close/>
                </a:path>
                <a:path w="389255" h="1562100">
                  <a:moveTo>
                    <a:pt x="194596" y="976312"/>
                  </a:moveTo>
                  <a:lnTo>
                    <a:pt x="149963" y="971157"/>
                  </a:lnTo>
                  <a:lnTo>
                    <a:pt x="108999" y="956473"/>
                  </a:lnTo>
                  <a:lnTo>
                    <a:pt x="72868" y="933428"/>
                  </a:lnTo>
                  <a:lnTo>
                    <a:pt x="42737" y="903194"/>
                  </a:lnTo>
                  <a:lnTo>
                    <a:pt x="19771" y="866939"/>
                  </a:lnTo>
                  <a:lnTo>
                    <a:pt x="5137" y="825835"/>
                  </a:lnTo>
                  <a:lnTo>
                    <a:pt x="0" y="781049"/>
                  </a:lnTo>
                  <a:lnTo>
                    <a:pt x="5137" y="736264"/>
                  </a:lnTo>
                  <a:lnTo>
                    <a:pt x="19771" y="695160"/>
                  </a:lnTo>
                  <a:lnTo>
                    <a:pt x="42737" y="658905"/>
                  </a:lnTo>
                  <a:lnTo>
                    <a:pt x="72868" y="628671"/>
                  </a:lnTo>
                  <a:lnTo>
                    <a:pt x="108999" y="605626"/>
                  </a:lnTo>
                  <a:lnTo>
                    <a:pt x="149963" y="590942"/>
                  </a:lnTo>
                  <a:lnTo>
                    <a:pt x="194596" y="585787"/>
                  </a:lnTo>
                  <a:lnTo>
                    <a:pt x="239228" y="590942"/>
                  </a:lnTo>
                  <a:lnTo>
                    <a:pt x="280193" y="605626"/>
                  </a:lnTo>
                  <a:lnTo>
                    <a:pt x="316323" y="628671"/>
                  </a:lnTo>
                  <a:lnTo>
                    <a:pt x="346455" y="658905"/>
                  </a:lnTo>
                  <a:lnTo>
                    <a:pt x="369420" y="695160"/>
                  </a:lnTo>
                  <a:lnTo>
                    <a:pt x="384055" y="736264"/>
                  </a:lnTo>
                  <a:lnTo>
                    <a:pt x="389192" y="781049"/>
                  </a:lnTo>
                  <a:lnTo>
                    <a:pt x="384055" y="825835"/>
                  </a:lnTo>
                  <a:lnTo>
                    <a:pt x="369420" y="866939"/>
                  </a:lnTo>
                  <a:lnTo>
                    <a:pt x="346455" y="903194"/>
                  </a:lnTo>
                  <a:lnTo>
                    <a:pt x="316323" y="933428"/>
                  </a:lnTo>
                  <a:lnTo>
                    <a:pt x="280193" y="956473"/>
                  </a:lnTo>
                  <a:lnTo>
                    <a:pt x="239228" y="971157"/>
                  </a:lnTo>
                  <a:lnTo>
                    <a:pt x="194596" y="976312"/>
                  </a:lnTo>
                  <a:close/>
                </a:path>
                <a:path w="389255" h="1562100">
                  <a:moveTo>
                    <a:pt x="194596" y="1562099"/>
                  </a:moveTo>
                  <a:lnTo>
                    <a:pt x="149963" y="1556945"/>
                  </a:lnTo>
                  <a:lnTo>
                    <a:pt x="108999" y="1542260"/>
                  </a:lnTo>
                  <a:lnTo>
                    <a:pt x="72868" y="1519216"/>
                  </a:lnTo>
                  <a:lnTo>
                    <a:pt x="42737" y="1488981"/>
                  </a:lnTo>
                  <a:lnTo>
                    <a:pt x="19771" y="1452727"/>
                  </a:lnTo>
                  <a:lnTo>
                    <a:pt x="5137" y="1411622"/>
                  </a:lnTo>
                  <a:lnTo>
                    <a:pt x="0" y="1366837"/>
                  </a:lnTo>
                  <a:lnTo>
                    <a:pt x="5137" y="1322052"/>
                  </a:lnTo>
                  <a:lnTo>
                    <a:pt x="19771" y="1280947"/>
                  </a:lnTo>
                  <a:lnTo>
                    <a:pt x="42737" y="1244693"/>
                  </a:lnTo>
                  <a:lnTo>
                    <a:pt x="72868" y="1214458"/>
                  </a:lnTo>
                  <a:lnTo>
                    <a:pt x="108999" y="1191414"/>
                  </a:lnTo>
                  <a:lnTo>
                    <a:pt x="149963" y="1176729"/>
                  </a:lnTo>
                  <a:lnTo>
                    <a:pt x="194596" y="1171574"/>
                  </a:lnTo>
                  <a:lnTo>
                    <a:pt x="239228" y="1176729"/>
                  </a:lnTo>
                  <a:lnTo>
                    <a:pt x="280193" y="1191414"/>
                  </a:lnTo>
                  <a:lnTo>
                    <a:pt x="316323" y="1214458"/>
                  </a:lnTo>
                  <a:lnTo>
                    <a:pt x="346455" y="1244693"/>
                  </a:lnTo>
                  <a:lnTo>
                    <a:pt x="369420" y="1280947"/>
                  </a:lnTo>
                  <a:lnTo>
                    <a:pt x="384055" y="1322052"/>
                  </a:lnTo>
                  <a:lnTo>
                    <a:pt x="389192" y="1366837"/>
                  </a:lnTo>
                  <a:lnTo>
                    <a:pt x="384055" y="1411622"/>
                  </a:lnTo>
                  <a:lnTo>
                    <a:pt x="369420" y="1452727"/>
                  </a:lnTo>
                  <a:lnTo>
                    <a:pt x="346455" y="1488981"/>
                  </a:lnTo>
                  <a:lnTo>
                    <a:pt x="316323" y="1519216"/>
                  </a:lnTo>
                  <a:lnTo>
                    <a:pt x="280193" y="1542260"/>
                  </a:lnTo>
                  <a:lnTo>
                    <a:pt x="239228" y="1556945"/>
                  </a:lnTo>
                  <a:lnTo>
                    <a:pt x="194596" y="15620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33661" y="681128"/>
            <a:ext cx="5733415" cy="3202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0">
              <a:lnSpc>
                <a:spcPct val="116799"/>
              </a:lnSpc>
              <a:spcBef>
                <a:spcPts val="95"/>
              </a:spcBef>
            </a:pPr>
            <a:r>
              <a:rPr sz="2350" b="1" spc="310" dirty="0">
                <a:solidFill>
                  <a:srgbClr val="583C8F"/>
                </a:solidFill>
                <a:latin typeface="Calibri"/>
                <a:cs typeface="Calibri"/>
              </a:rPr>
              <a:t>DRIVERS</a:t>
            </a:r>
            <a:r>
              <a:rPr sz="2350" b="1" spc="114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b="1" spc="365" dirty="0">
                <a:solidFill>
                  <a:srgbClr val="583C8F"/>
                </a:solidFill>
                <a:latin typeface="Calibri"/>
                <a:cs typeface="Calibri"/>
              </a:rPr>
              <a:t>OF</a:t>
            </a:r>
            <a:r>
              <a:rPr sz="2350" b="1" spc="12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b="1" spc="295" dirty="0">
                <a:solidFill>
                  <a:srgbClr val="583C8F"/>
                </a:solidFill>
                <a:latin typeface="Calibri"/>
                <a:cs typeface="Calibri"/>
              </a:rPr>
              <a:t>POTENTIAL</a:t>
            </a:r>
            <a:r>
              <a:rPr sz="2350" b="1" spc="12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b="1" spc="385" dirty="0">
                <a:solidFill>
                  <a:srgbClr val="583C8F"/>
                </a:solidFill>
                <a:latin typeface="Calibri"/>
                <a:cs typeface="Calibri"/>
              </a:rPr>
              <a:t>GROWTH</a:t>
            </a:r>
            <a:r>
              <a:rPr sz="2350" b="1" spc="12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b="1" spc="215" dirty="0">
                <a:solidFill>
                  <a:srgbClr val="583C8F"/>
                </a:solidFill>
                <a:latin typeface="Calibri"/>
                <a:cs typeface="Calibri"/>
              </a:rPr>
              <a:t>IN </a:t>
            </a:r>
            <a:r>
              <a:rPr sz="2350" b="1" spc="295" dirty="0">
                <a:solidFill>
                  <a:srgbClr val="583C8F"/>
                </a:solidFill>
                <a:latin typeface="Calibri"/>
                <a:cs typeface="Calibri"/>
              </a:rPr>
              <a:t>ISLAMIC</a:t>
            </a:r>
            <a:r>
              <a:rPr sz="2350" b="1" spc="12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b="1" spc="320" dirty="0">
                <a:solidFill>
                  <a:srgbClr val="583C8F"/>
                </a:solidFill>
                <a:latin typeface="Calibri"/>
                <a:cs typeface="Calibri"/>
              </a:rPr>
              <a:t>FINANCE</a:t>
            </a:r>
            <a:r>
              <a:rPr sz="2350" b="1" spc="125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b="1" spc="345" dirty="0">
                <a:solidFill>
                  <a:srgbClr val="583C8F"/>
                </a:solidFill>
                <a:latin typeface="Calibri"/>
                <a:cs typeface="Calibri"/>
              </a:rPr>
              <a:t>AND</a:t>
            </a:r>
            <a:r>
              <a:rPr sz="2350" b="1" spc="125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b="1" spc="360" dirty="0">
                <a:solidFill>
                  <a:srgbClr val="583C8F"/>
                </a:solidFill>
                <a:latin typeface="Calibri"/>
                <a:cs typeface="Calibri"/>
              </a:rPr>
              <a:t>BANKING</a:t>
            </a:r>
            <a:r>
              <a:rPr sz="2350" b="1" spc="12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b="1" spc="215" dirty="0">
                <a:solidFill>
                  <a:srgbClr val="583C8F"/>
                </a:solidFill>
                <a:latin typeface="Calibri"/>
                <a:cs typeface="Calibri"/>
              </a:rPr>
              <a:t>IN </a:t>
            </a:r>
            <a:r>
              <a:rPr sz="2350" b="1" spc="325" dirty="0">
                <a:solidFill>
                  <a:srgbClr val="583C8F"/>
                </a:solidFill>
                <a:latin typeface="Calibri"/>
                <a:cs typeface="Calibri"/>
              </a:rPr>
              <a:t>AFRICA?</a:t>
            </a:r>
            <a:endParaRPr sz="23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900">
              <a:latin typeface="Calibri"/>
              <a:cs typeface="Calibri"/>
            </a:endParaRPr>
          </a:p>
          <a:p>
            <a:pPr marL="12700" marR="5080">
              <a:lnSpc>
                <a:spcPct val="113900"/>
              </a:lnSpc>
              <a:spcBef>
                <a:spcPts val="1955"/>
              </a:spcBef>
            </a:pPr>
            <a:r>
              <a:rPr sz="2350" spc="-185" dirty="0">
                <a:latin typeface="Lucida Sans Unicode"/>
                <a:cs typeface="Lucida Sans Unicode"/>
              </a:rPr>
              <a:t>i.</a:t>
            </a:r>
            <a:r>
              <a:rPr sz="2350" spc="-25" dirty="0">
                <a:latin typeface="Lucida Sans Unicode"/>
                <a:cs typeface="Lucida Sans Unicode"/>
              </a:rPr>
              <a:t> </a:t>
            </a:r>
            <a:r>
              <a:rPr sz="2350" dirty="0">
                <a:latin typeface="Lucida Sans Unicode"/>
                <a:cs typeface="Lucida Sans Unicode"/>
              </a:rPr>
              <a:t>Infrastructure</a:t>
            </a:r>
            <a:r>
              <a:rPr sz="2350" spc="-25" dirty="0">
                <a:latin typeface="Lucida Sans Unicode"/>
                <a:cs typeface="Lucida Sans Unicode"/>
              </a:rPr>
              <a:t> </a:t>
            </a:r>
            <a:r>
              <a:rPr sz="2350" spc="75" dirty="0">
                <a:latin typeface="Lucida Sans Unicode"/>
                <a:cs typeface="Lucida Sans Unicode"/>
              </a:rPr>
              <a:t>development</a:t>
            </a:r>
            <a:r>
              <a:rPr sz="2350" spc="-20" dirty="0">
                <a:latin typeface="Lucida Sans Unicode"/>
                <a:cs typeface="Lucida Sans Unicode"/>
              </a:rPr>
              <a:t> </a:t>
            </a:r>
            <a:r>
              <a:rPr sz="2350" spc="-10" dirty="0">
                <a:latin typeface="Lucida Sans Unicode"/>
                <a:cs typeface="Lucida Sans Unicode"/>
              </a:rPr>
              <a:t>deficit </a:t>
            </a:r>
            <a:r>
              <a:rPr sz="2350" spc="95" dirty="0">
                <a:latin typeface="Lucida Sans Unicode"/>
                <a:cs typeface="Lucida Sans Unicode"/>
              </a:rPr>
              <a:t>creates</a:t>
            </a:r>
            <a:r>
              <a:rPr sz="2350" spc="-114" dirty="0">
                <a:latin typeface="Lucida Sans Unicode"/>
                <a:cs typeface="Lucida Sans Unicode"/>
              </a:rPr>
              <a:t> </a:t>
            </a:r>
            <a:r>
              <a:rPr sz="2350" spc="45" dirty="0">
                <a:latin typeface="Lucida Sans Unicode"/>
                <a:cs typeface="Lucida Sans Unicode"/>
              </a:rPr>
              <a:t>financing</a:t>
            </a:r>
            <a:r>
              <a:rPr sz="2350" spc="-110" dirty="0">
                <a:latin typeface="Lucida Sans Unicode"/>
                <a:cs typeface="Lucida Sans Unicode"/>
              </a:rPr>
              <a:t> </a:t>
            </a:r>
            <a:r>
              <a:rPr sz="2350" spc="50" dirty="0">
                <a:latin typeface="Lucida Sans Unicode"/>
                <a:cs typeface="Lucida Sans Unicode"/>
              </a:rPr>
              <a:t>gap,</a:t>
            </a:r>
            <a:r>
              <a:rPr sz="2350" spc="-114" dirty="0">
                <a:latin typeface="Lucida Sans Unicode"/>
                <a:cs typeface="Lucida Sans Unicode"/>
              </a:rPr>
              <a:t> </a:t>
            </a:r>
            <a:r>
              <a:rPr sz="2350" spc="55" dirty="0">
                <a:latin typeface="Lucida Sans Unicode"/>
                <a:cs typeface="Lucida Sans Unicode"/>
              </a:rPr>
              <a:t>which</a:t>
            </a:r>
            <a:r>
              <a:rPr sz="2350" spc="-110" dirty="0">
                <a:latin typeface="Lucida Sans Unicode"/>
                <a:cs typeface="Lucida Sans Unicode"/>
              </a:rPr>
              <a:t> </a:t>
            </a:r>
            <a:r>
              <a:rPr sz="2350" spc="60" dirty="0">
                <a:latin typeface="Lucida Sans Unicode"/>
                <a:cs typeface="Lucida Sans Unicode"/>
              </a:rPr>
              <a:t>could</a:t>
            </a:r>
            <a:r>
              <a:rPr sz="2350" spc="-114" dirty="0">
                <a:latin typeface="Lucida Sans Unicode"/>
                <a:cs typeface="Lucida Sans Unicode"/>
              </a:rPr>
              <a:t> </a:t>
            </a:r>
            <a:r>
              <a:rPr sz="2350" spc="95" dirty="0">
                <a:latin typeface="Lucida Sans Unicode"/>
                <a:cs typeface="Lucida Sans Unicode"/>
              </a:rPr>
              <a:t>be </a:t>
            </a:r>
            <a:r>
              <a:rPr sz="2350" spc="-25" dirty="0">
                <a:latin typeface="Lucida Sans Unicode"/>
                <a:cs typeface="Lucida Sans Unicode"/>
              </a:rPr>
              <a:t>filled</a:t>
            </a:r>
            <a:r>
              <a:rPr sz="2350" spc="-120" dirty="0">
                <a:latin typeface="Lucida Sans Unicode"/>
                <a:cs typeface="Lucida Sans Unicode"/>
              </a:rPr>
              <a:t> </a:t>
            </a:r>
            <a:r>
              <a:rPr sz="2350" spc="90" dirty="0">
                <a:latin typeface="Lucida Sans Unicode"/>
                <a:cs typeface="Lucida Sans Unicode"/>
              </a:rPr>
              <a:t>by</a:t>
            </a:r>
            <a:r>
              <a:rPr sz="2350" spc="-120" dirty="0">
                <a:latin typeface="Lucida Sans Unicode"/>
                <a:cs typeface="Lucida Sans Unicode"/>
              </a:rPr>
              <a:t> </a:t>
            </a:r>
            <a:r>
              <a:rPr sz="2350" spc="55" dirty="0">
                <a:latin typeface="Lucida Sans Unicode"/>
                <a:cs typeface="Lucida Sans Unicode"/>
              </a:rPr>
              <a:t>Islamic</a:t>
            </a:r>
            <a:r>
              <a:rPr sz="2350" spc="-120" dirty="0">
                <a:latin typeface="Lucida Sans Unicode"/>
                <a:cs typeface="Lucida Sans Unicode"/>
              </a:rPr>
              <a:t> </a:t>
            </a:r>
            <a:r>
              <a:rPr sz="2350" spc="-10" dirty="0">
                <a:latin typeface="Lucida Sans Unicode"/>
                <a:cs typeface="Lucida Sans Unicode"/>
              </a:rPr>
              <a:t>finance.</a:t>
            </a:r>
            <a:endParaRPr sz="235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69398" y="1704772"/>
            <a:ext cx="389255" cy="1562100"/>
          </a:xfrm>
          <a:custGeom>
            <a:avLst/>
            <a:gdLst/>
            <a:ahLst/>
            <a:cxnLst/>
            <a:rect l="l" t="t" r="r" b="b"/>
            <a:pathLst>
              <a:path w="389254" h="1562100">
                <a:moveTo>
                  <a:pt x="194596" y="390524"/>
                </a:moveTo>
                <a:lnTo>
                  <a:pt x="149963" y="385370"/>
                </a:lnTo>
                <a:lnTo>
                  <a:pt x="108999" y="370685"/>
                </a:lnTo>
                <a:lnTo>
                  <a:pt x="72868" y="347641"/>
                </a:lnTo>
                <a:lnTo>
                  <a:pt x="42737" y="317406"/>
                </a:lnTo>
                <a:lnTo>
                  <a:pt x="19771" y="281152"/>
                </a:lnTo>
                <a:lnTo>
                  <a:pt x="5137" y="240047"/>
                </a:lnTo>
                <a:lnTo>
                  <a:pt x="0" y="195262"/>
                </a:lnTo>
                <a:lnTo>
                  <a:pt x="5137" y="150477"/>
                </a:lnTo>
                <a:lnTo>
                  <a:pt x="19771" y="109372"/>
                </a:lnTo>
                <a:lnTo>
                  <a:pt x="42737" y="73118"/>
                </a:lnTo>
                <a:lnTo>
                  <a:pt x="72868" y="42883"/>
                </a:lnTo>
                <a:lnTo>
                  <a:pt x="108999" y="19839"/>
                </a:lnTo>
                <a:lnTo>
                  <a:pt x="149963" y="5154"/>
                </a:lnTo>
                <a:lnTo>
                  <a:pt x="194596" y="0"/>
                </a:lnTo>
                <a:lnTo>
                  <a:pt x="239228" y="5154"/>
                </a:lnTo>
                <a:lnTo>
                  <a:pt x="280193" y="19839"/>
                </a:lnTo>
                <a:lnTo>
                  <a:pt x="316323" y="42883"/>
                </a:lnTo>
                <a:lnTo>
                  <a:pt x="346455" y="73118"/>
                </a:lnTo>
                <a:lnTo>
                  <a:pt x="369420" y="109372"/>
                </a:lnTo>
                <a:lnTo>
                  <a:pt x="384055" y="150477"/>
                </a:lnTo>
                <a:lnTo>
                  <a:pt x="389192" y="195262"/>
                </a:lnTo>
                <a:lnTo>
                  <a:pt x="384055" y="240047"/>
                </a:lnTo>
                <a:lnTo>
                  <a:pt x="369420" y="281152"/>
                </a:lnTo>
                <a:lnTo>
                  <a:pt x="346455" y="317406"/>
                </a:lnTo>
                <a:lnTo>
                  <a:pt x="316323" y="347641"/>
                </a:lnTo>
                <a:lnTo>
                  <a:pt x="280193" y="370685"/>
                </a:lnTo>
                <a:lnTo>
                  <a:pt x="239228" y="385370"/>
                </a:lnTo>
                <a:lnTo>
                  <a:pt x="194596" y="390524"/>
                </a:lnTo>
                <a:close/>
              </a:path>
              <a:path w="389254" h="1562100">
                <a:moveTo>
                  <a:pt x="194596" y="976312"/>
                </a:moveTo>
                <a:lnTo>
                  <a:pt x="149963" y="971157"/>
                </a:lnTo>
                <a:lnTo>
                  <a:pt x="108999" y="956473"/>
                </a:lnTo>
                <a:lnTo>
                  <a:pt x="72868" y="933428"/>
                </a:lnTo>
                <a:lnTo>
                  <a:pt x="42737" y="903194"/>
                </a:lnTo>
                <a:lnTo>
                  <a:pt x="19771" y="866939"/>
                </a:lnTo>
                <a:lnTo>
                  <a:pt x="5137" y="825835"/>
                </a:lnTo>
                <a:lnTo>
                  <a:pt x="0" y="781049"/>
                </a:lnTo>
                <a:lnTo>
                  <a:pt x="5137" y="736264"/>
                </a:lnTo>
                <a:lnTo>
                  <a:pt x="19771" y="695160"/>
                </a:lnTo>
                <a:lnTo>
                  <a:pt x="42737" y="658905"/>
                </a:lnTo>
                <a:lnTo>
                  <a:pt x="72868" y="628671"/>
                </a:lnTo>
                <a:lnTo>
                  <a:pt x="108999" y="605626"/>
                </a:lnTo>
                <a:lnTo>
                  <a:pt x="149963" y="590942"/>
                </a:lnTo>
                <a:lnTo>
                  <a:pt x="194596" y="585787"/>
                </a:lnTo>
                <a:lnTo>
                  <a:pt x="239228" y="590942"/>
                </a:lnTo>
                <a:lnTo>
                  <a:pt x="280193" y="605626"/>
                </a:lnTo>
                <a:lnTo>
                  <a:pt x="316323" y="628671"/>
                </a:lnTo>
                <a:lnTo>
                  <a:pt x="346455" y="658905"/>
                </a:lnTo>
                <a:lnTo>
                  <a:pt x="369420" y="695160"/>
                </a:lnTo>
                <a:lnTo>
                  <a:pt x="384055" y="736264"/>
                </a:lnTo>
                <a:lnTo>
                  <a:pt x="389192" y="781049"/>
                </a:lnTo>
                <a:lnTo>
                  <a:pt x="384055" y="825835"/>
                </a:lnTo>
                <a:lnTo>
                  <a:pt x="369420" y="866939"/>
                </a:lnTo>
                <a:lnTo>
                  <a:pt x="346455" y="903194"/>
                </a:lnTo>
                <a:lnTo>
                  <a:pt x="316323" y="933428"/>
                </a:lnTo>
                <a:lnTo>
                  <a:pt x="280193" y="956473"/>
                </a:lnTo>
                <a:lnTo>
                  <a:pt x="239228" y="971157"/>
                </a:lnTo>
                <a:lnTo>
                  <a:pt x="194596" y="976312"/>
                </a:lnTo>
                <a:close/>
              </a:path>
              <a:path w="389254" h="1562100">
                <a:moveTo>
                  <a:pt x="194596" y="1562099"/>
                </a:moveTo>
                <a:lnTo>
                  <a:pt x="149963" y="1556945"/>
                </a:lnTo>
                <a:lnTo>
                  <a:pt x="108999" y="1542260"/>
                </a:lnTo>
                <a:lnTo>
                  <a:pt x="72868" y="1519216"/>
                </a:lnTo>
                <a:lnTo>
                  <a:pt x="42737" y="1488981"/>
                </a:lnTo>
                <a:lnTo>
                  <a:pt x="19771" y="1452727"/>
                </a:lnTo>
                <a:lnTo>
                  <a:pt x="5137" y="1411622"/>
                </a:lnTo>
                <a:lnTo>
                  <a:pt x="0" y="1366837"/>
                </a:lnTo>
                <a:lnTo>
                  <a:pt x="5137" y="1322052"/>
                </a:lnTo>
                <a:lnTo>
                  <a:pt x="19771" y="1280947"/>
                </a:lnTo>
                <a:lnTo>
                  <a:pt x="42737" y="1244693"/>
                </a:lnTo>
                <a:lnTo>
                  <a:pt x="72868" y="1214458"/>
                </a:lnTo>
                <a:lnTo>
                  <a:pt x="108999" y="1191414"/>
                </a:lnTo>
                <a:lnTo>
                  <a:pt x="149963" y="1176729"/>
                </a:lnTo>
                <a:lnTo>
                  <a:pt x="194596" y="1171574"/>
                </a:lnTo>
                <a:lnTo>
                  <a:pt x="239228" y="1176729"/>
                </a:lnTo>
                <a:lnTo>
                  <a:pt x="280193" y="1191414"/>
                </a:lnTo>
                <a:lnTo>
                  <a:pt x="316323" y="1214458"/>
                </a:lnTo>
                <a:lnTo>
                  <a:pt x="346455" y="1244693"/>
                </a:lnTo>
                <a:lnTo>
                  <a:pt x="369420" y="1280947"/>
                </a:lnTo>
                <a:lnTo>
                  <a:pt x="384055" y="1322052"/>
                </a:lnTo>
                <a:lnTo>
                  <a:pt x="389192" y="1366837"/>
                </a:lnTo>
                <a:lnTo>
                  <a:pt x="384055" y="1411622"/>
                </a:lnTo>
                <a:lnTo>
                  <a:pt x="369420" y="1452727"/>
                </a:lnTo>
                <a:lnTo>
                  <a:pt x="346455" y="1488981"/>
                </a:lnTo>
                <a:lnTo>
                  <a:pt x="316323" y="1519216"/>
                </a:lnTo>
                <a:lnTo>
                  <a:pt x="280193" y="1542260"/>
                </a:lnTo>
                <a:lnTo>
                  <a:pt x="239228" y="1556945"/>
                </a:lnTo>
                <a:lnTo>
                  <a:pt x="194596" y="15620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131300" y="6437970"/>
            <a:ext cx="6123305" cy="8096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14"/>
              </a:spcBef>
              <a:tabLst>
                <a:tab pos="4304030" algn="l"/>
                <a:tab pos="5401310" algn="l"/>
              </a:tabLst>
            </a:pPr>
            <a:r>
              <a:rPr sz="2350" spc="-165" dirty="0">
                <a:latin typeface="Lucida Sans Unicode"/>
                <a:cs typeface="Lucida Sans Unicode"/>
              </a:rPr>
              <a:t>ii.</a:t>
            </a:r>
            <a:r>
              <a:rPr sz="2350" spc="-55" dirty="0">
                <a:latin typeface="Lucida Sans Unicode"/>
                <a:cs typeface="Lucida Sans Unicode"/>
              </a:rPr>
              <a:t> </a:t>
            </a:r>
            <a:r>
              <a:rPr sz="2350" dirty="0">
                <a:latin typeface="Lucida Sans Unicode"/>
                <a:cs typeface="Lucida Sans Unicode"/>
              </a:rPr>
              <a:t>The</a:t>
            </a:r>
            <a:r>
              <a:rPr sz="2350" spc="-55" dirty="0">
                <a:latin typeface="Lucida Sans Unicode"/>
                <a:cs typeface="Lucida Sans Unicode"/>
              </a:rPr>
              <a:t> </a:t>
            </a:r>
            <a:r>
              <a:rPr sz="2350" dirty="0">
                <a:latin typeface="Lucida Sans Unicode"/>
                <a:cs typeface="Lucida Sans Unicode"/>
              </a:rPr>
              <a:t>Muslim</a:t>
            </a:r>
            <a:r>
              <a:rPr sz="2350" spc="-50" dirty="0">
                <a:latin typeface="Lucida Sans Unicode"/>
                <a:cs typeface="Lucida Sans Unicode"/>
              </a:rPr>
              <a:t> </a:t>
            </a:r>
            <a:r>
              <a:rPr sz="2350" dirty="0">
                <a:latin typeface="Lucida Sans Unicode"/>
                <a:cs typeface="Lucida Sans Unicode"/>
              </a:rPr>
              <a:t>population</a:t>
            </a:r>
            <a:r>
              <a:rPr sz="2350" spc="-55" dirty="0">
                <a:latin typeface="Lucida Sans Unicode"/>
                <a:cs typeface="Lucida Sans Unicode"/>
              </a:rPr>
              <a:t> </a:t>
            </a:r>
            <a:r>
              <a:rPr sz="2350" dirty="0">
                <a:latin typeface="Lucida Sans Unicode"/>
                <a:cs typeface="Lucida Sans Unicode"/>
              </a:rPr>
              <a:t>in</a:t>
            </a:r>
            <a:r>
              <a:rPr sz="2350" spc="-50" dirty="0">
                <a:latin typeface="Lucida Sans Unicode"/>
                <a:cs typeface="Lucida Sans Unicode"/>
              </a:rPr>
              <a:t> </a:t>
            </a:r>
            <a:r>
              <a:rPr sz="2350" spc="55" dirty="0">
                <a:latin typeface="Lucida Sans Unicode"/>
                <a:cs typeface="Lucida Sans Unicode"/>
              </a:rPr>
              <a:t>SSA</a:t>
            </a:r>
            <a:r>
              <a:rPr sz="2350" spc="-55" dirty="0">
                <a:latin typeface="Lucida Sans Unicode"/>
                <a:cs typeface="Lucida Sans Unicode"/>
              </a:rPr>
              <a:t> </a:t>
            </a:r>
            <a:r>
              <a:rPr sz="2350" spc="-25" dirty="0">
                <a:latin typeface="Lucida Sans Unicode"/>
                <a:cs typeface="Lucida Sans Unicode"/>
              </a:rPr>
              <a:t>is </a:t>
            </a:r>
            <a:r>
              <a:rPr sz="3525" spc="75" baseline="1182" dirty="0">
                <a:latin typeface="Lucida Sans Unicode"/>
                <a:cs typeface="Lucida Sans Unicode"/>
              </a:rPr>
              <a:t>projected</a:t>
            </a:r>
            <a:r>
              <a:rPr sz="3525" spc="-89" baseline="1182" dirty="0">
                <a:latin typeface="Lucida Sans Unicode"/>
                <a:cs typeface="Lucida Sans Unicode"/>
              </a:rPr>
              <a:t> </a:t>
            </a:r>
            <a:r>
              <a:rPr sz="3525" baseline="1182" dirty="0">
                <a:latin typeface="Lucida Sans Unicode"/>
                <a:cs typeface="Lucida Sans Unicode"/>
              </a:rPr>
              <a:t>to</a:t>
            </a:r>
            <a:r>
              <a:rPr sz="3525" spc="-89" baseline="1182" dirty="0">
                <a:latin typeface="Lucida Sans Unicode"/>
                <a:cs typeface="Lucida Sans Unicode"/>
              </a:rPr>
              <a:t> </a:t>
            </a:r>
            <a:r>
              <a:rPr sz="3525" baseline="1182" dirty="0">
                <a:latin typeface="Lucida Sans Unicode"/>
                <a:cs typeface="Lucida Sans Unicode"/>
              </a:rPr>
              <a:t>grow</a:t>
            </a:r>
            <a:r>
              <a:rPr sz="3525" spc="-89" baseline="1182" dirty="0">
                <a:latin typeface="Lucida Sans Unicode"/>
                <a:cs typeface="Lucida Sans Unicode"/>
              </a:rPr>
              <a:t> </a:t>
            </a:r>
            <a:r>
              <a:rPr sz="3525" spc="135" baseline="1182" dirty="0">
                <a:latin typeface="Lucida Sans Unicode"/>
                <a:cs typeface="Lucida Sans Unicode"/>
              </a:rPr>
              <a:t>by</a:t>
            </a:r>
            <a:r>
              <a:rPr sz="3525" spc="-89" baseline="1182" dirty="0">
                <a:latin typeface="Lucida Sans Unicode"/>
                <a:cs typeface="Lucida Sans Unicode"/>
              </a:rPr>
              <a:t> </a:t>
            </a:r>
            <a:r>
              <a:rPr sz="3525" spc="67" baseline="1182" dirty="0">
                <a:latin typeface="Lucida Sans Unicode"/>
                <a:cs typeface="Lucida Sans Unicode"/>
              </a:rPr>
              <a:t>nearly</a:t>
            </a:r>
            <a:r>
              <a:rPr sz="3525" baseline="1182" dirty="0">
                <a:latin typeface="Lucida Sans Unicode"/>
                <a:cs typeface="Lucida Sans Unicode"/>
              </a:rPr>
              <a:t>	</a:t>
            </a:r>
            <a:r>
              <a:rPr sz="2800" b="1" spc="550" dirty="0">
                <a:solidFill>
                  <a:srgbClr val="583C8F"/>
                </a:solidFill>
                <a:latin typeface="Calibri"/>
                <a:cs typeface="Calibri"/>
              </a:rPr>
              <a:t>60</a:t>
            </a:r>
            <a:r>
              <a:rPr sz="2800" b="1" spc="125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800" b="1" spc="640" dirty="0">
                <a:solidFill>
                  <a:srgbClr val="583C8F"/>
                </a:solidFill>
                <a:latin typeface="Calibri"/>
                <a:cs typeface="Calibri"/>
              </a:rPr>
              <a:t>%</a:t>
            </a:r>
            <a:r>
              <a:rPr sz="2800" b="1" dirty="0">
                <a:solidFill>
                  <a:srgbClr val="583C8F"/>
                </a:solidFill>
                <a:latin typeface="Calibri"/>
                <a:cs typeface="Calibri"/>
              </a:rPr>
              <a:t>	</a:t>
            </a:r>
            <a:r>
              <a:rPr sz="3525" spc="-30" baseline="1182" dirty="0">
                <a:latin typeface="Lucida Sans Unicode"/>
                <a:cs typeface="Lucida Sans Unicode"/>
              </a:rPr>
              <a:t>from</a:t>
            </a:r>
            <a:endParaRPr sz="3525" baseline="1182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064063" y="7219486"/>
            <a:ext cx="2536825" cy="8267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4790">
              <a:lnSpc>
                <a:spcPct val="100000"/>
              </a:lnSpc>
              <a:spcBef>
                <a:spcPts val="95"/>
              </a:spcBef>
            </a:pPr>
            <a:r>
              <a:rPr sz="2800" b="1" spc="450" dirty="0">
                <a:solidFill>
                  <a:srgbClr val="583C8F"/>
                </a:solidFill>
                <a:latin typeface="Calibri"/>
                <a:cs typeface="Calibri"/>
              </a:rPr>
              <a:t>US$242.5</a:t>
            </a:r>
            <a:r>
              <a:rPr sz="2800" b="1" spc="135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800" b="1" spc="145" dirty="0">
                <a:solidFill>
                  <a:srgbClr val="583C8F"/>
                </a:solidFill>
                <a:latin typeface="Calibri"/>
                <a:cs typeface="Calibri"/>
              </a:rPr>
              <a:t>M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50" dirty="0">
                <a:latin typeface="Lucida Sans Unicode"/>
                <a:cs typeface="Lucida Sans Unicode"/>
              </a:rPr>
              <a:t>in</a:t>
            </a:r>
            <a:r>
              <a:rPr sz="2350" spc="-185" dirty="0">
                <a:latin typeface="Lucida Sans Unicode"/>
                <a:cs typeface="Lucida Sans Unicode"/>
              </a:rPr>
              <a:t> </a:t>
            </a:r>
            <a:r>
              <a:rPr sz="2350" spc="-20" dirty="0">
                <a:latin typeface="Lucida Sans Unicode"/>
                <a:cs typeface="Lucida Sans Unicode"/>
              </a:rPr>
              <a:t>2030</a:t>
            </a:r>
            <a:endParaRPr sz="2350" dirty="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05900" y="7229805"/>
            <a:ext cx="2921000" cy="8636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38100" marR="30480">
              <a:lnSpc>
                <a:spcPct val="108000"/>
              </a:lnSpc>
              <a:spcBef>
                <a:spcPts val="65"/>
              </a:spcBef>
            </a:pPr>
            <a:r>
              <a:rPr sz="2350" spc="50" dirty="0">
                <a:latin typeface="Lucida Sans Unicode"/>
                <a:cs typeface="Lucida Sans Unicode"/>
              </a:rPr>
              <a:t>the</a:t>
            </a:r>
            <a:r>
              <a:rPr sz="2350" spc="-100" dirty="0">
                <a:latin typeface="Lucida Sans Unicode"/>
                <a:cs typeface="Lucida Sans Unicode"/>
              </a:rPr>
              <a:t> </a:t>
            </a:r>
            <a:r>
              <a:rPr sz="2350" spc="-240" dirty="0">
                <a:latin typeface="Lucida Sans Unicode"/>
                <a:cs typeface="Lucida Sans Unicode"/>
              </a:rPr>
              <a:t>2010</a:t>
            </a:r>
            <a:r>
              <a:rPr sz="2350" spc="-100" dirty="0">
                <a:latin typeface="Lucida Sans Unicode"/>
                <a:cs typeface="Lucida Sans Unicode"/>
              </a:rPr>
              <a:t> </a:t>
            </a:r>
            <a:r>
              <a:rPr sz="2350" dirty="0">
                <a:latin typeface="Lucida Sans Unicode"/>
                <a:cs typeface="Lucida Sans Unicode"/>
              </a:rPr>
              <a:t>position</a:t>
            </a:r>
            <a:r>
              <a:rPr sz="2350" spc="-100" dirty="0">
                <a:latin typeface="Lucida Sans Unicode"/>
                <a:cs typeface="Lucida Sans Unicode"/>
              </a:rPr>
              <a:t> </a:t>
            </a:r>
            <a:r>
              <a:rPr sz="2350" spc="-25" dirty="0">
                <a:latin typeface="Lucida Sans Unicode"/>
                <a:cs typeface="Lucida Sans Unicode"/>
              </a:rPr>
              <a:t>of </a:t>
            </a:r>
            <a:r>
              <a:rPr sz="3525" baseline="7092" dirty="0">
                <a:latin typeface="Lucida Sans Unicode"/>
                <a:cs typeface="Lucida Sans Unicode"/>
              </a:rPr>
              <a:t>to</a:t>
            </a:r>
            <a:r>
              <a:rPr sz="3525" spc="352" baseline="7092" dirty="0">
                <a:latin typeface="Lucida Sans Unicode"/>
                <a:cs typeface="Lucida Sans Unicode"/>
              </a:rPr>
              <a:t> </a:t>
            </a:r>
            <a:r>
              <a:rPr sz="2800" b="1" spc="400" dirty="0">
                <a:solidFill>
                  <a:srgbClr val="583C8F"/>
                </a:solidFill>
                <a:latin typeface="Calibri"/>
                <a:cs typeface="Calibri"/>
              </a:rPr>
              <a:t>US$385.9</a:t>
            </a:r>
            <a:r>
              <a:rPr sz="2800" b="1" spc="16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800" b="1" spc="145" dirty="0">
                <a:solidFill>
                  <a:srgbClr val="583C8F"/>
                </a:solidFill>
                <a:latin typeface="Calibri"/>
                <a:cs typeface="Calibri"/>
              </a:rPr>
              <a:t>M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32620" y="4890151"/>
              <a:ext cx="17755870" cy="368300"/>
            </a:xfrm>
            <a:custGeom>
              <a:avLst/>
              <a:gdLst/>
              <a:ahLst/>
              <a:cxnLst/>
              <a:rect l="l" t="t" r="r" b="b"/>
              <a:pathLst>
                <a:path w="17755870" h="368300">
                  <a:moveTo>
                    <a:pt x="0" y="368300"/>
                  </a:moveTo>
                  <a:lnTo>
                    <a:pt x="0" y="0"/>
                  </a:lnTo>
                  <a:lnTo>
                    <a:pt x="17755380" y="0"/>
                  </a:lnTo>
                  <a:lnTo>
                    <a:pt x="17755380" y="368300"/>
                  </a:lnTo>
                  <a:lnTo>
                    <a:pt x="0" y="368300"/>
                  </a:lnTo>
                  <a:close/>
                </a:path>
              </a:pathLst>
            </a:custGeom>
            <a:solidFill>
              <a:srgbClr val="583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20366" y="314119"/>
            <a:ext cx="5687060" cy="1280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5"/>
              </a:spcBef>
            </a:pPr>
            <a:r>
              <a:rPr sz="2350" b="1" spc="310" dirty="0">
                <a:solidFill>
                  <a:srgbClr val="583C8F"/>
                </a:solidFill>
                <a:latin typeface="Calibri"/>
                <a:cs typeface="Calibri"/>
              </a:rPr>
              <a:t>DRIVERS</a:t>
            </a:r>
            <a:r>
              <a:rPr sz="2350" b="1" spc="114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b="1" spc="365" dirty="0">
                <a:solidFill>
                  <a:srgbClr val="583C8F"/>
                </a:solidFill>
                <a:latin typeface="Calibri"/>
                <a:cs typeface="Calibri"/>
              </a:rPr>
              <a:t>OF</a:t>
            </a:r>
            <a:r>
              <a:rPr sz="2350" b="1" spc="12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b="1" spc="295" dirty="0">
                <a:solidFill>
                  <a:srgbClr val="583C8F"/>
                </a:solidFill>
                <a:latin typeface="Calibri"/>
                <a:cs typeface="Calibri"/>
              </a:rPr>
              <a:t>POTENTIAL</a:t>
            </a:r>
            <a:r>
              <a:rPr sz="2350" b="1" spc="12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b="1" spc="385" dirty="0">
                <a:solidFill>
                  <a:srgbClr val="583C8F"/>
                </a:solidFill>
                <a:latin typeface="Calibri"/>
                <a:cs typeface="Calibri"/>
              </a:rPr>
              <a:t>GROWTH</a:t>
            </a:r>
            <a:r>
              <a:rPr sz="2350" b="1" spc="12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b="1" spc="215" dirty="0">
                <a:solidFill>
                  <a:srgbClr val="583C8F"/>
                </a:solidFill>
                <a:latin typeface="Calibri"/>
                <a:cs typeface="Calibri"/>
              </a:rPr>
              <a:t>IN </a:t>
            </a:r>
            <a:r>
              <a:rPr sz="2350" b="1" spc="295" dirty="0">
                <a:solidFill>
                  <a:srgbClr val="583C8F"/>
                </a:solidFill>
                <a:latin typeface="Calibri"/>
                <a:cs typeface="Calibri"/>
              </a:rPr>
              <a:t>ISLAMIC</a:t>
            </a:r>
            <a:r>
              <a:rPr sz="2350" b="1" spc="12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b="1" spc="320" dirty="0">
                <a:solidFill>
                  <a:srgbClr val="583C8F"/>
                </a:solidFill>
                <a:latin typeface="Calibri"/>
                <a:cs typeface="Calibri"/>
              </a:rPr>
              <a:t>FINANCE</a:t>
            </a:r>
            <a:r>
              <a:rPr sz="2350" b="1" spc="125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b="1" spc="345" dirty="0">
                <a:solidFill>
                  <a:srgbClr val="583C8F"/>
                </a:solidFill>
                <a:latin typeface="Calibri"/>
                <a:cs typeface="Calibri"/>
              </a:rPr>
              <a:t>AND</a:t>
            </a:r>
            <a:r>
              <a:rPr sz="2350" b="1" spc="125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b="1" spc="360" dirty="0">
                <a:solidFill>
                  <a:srgbClr val="583C8F"/>
                </a:solidFill>
                <a:latin typeface="Calibri"/>
                <a:cs typeface="Calibri"/>
              </a:rPr>
              <a:t>BANKING</a:t>
            </a:r>
            <a:r>
              <a:rPr sz="2350" b="1" spc="12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b="1" spc="215" dirty="0">
                <a:solidFill>
                  <a:srgbClr val="583C8F"/>
                </a:solidFill>
                <a:latin typeface="Calibri"/>
                <a:cs typeface="Calibri"/>
              </a:rPr>
              <a:t>IN </a:t>
            </a:r>
            <a:r>
              <a:rPr sz="2350" b="1" spc="325" dirty="0">
                <a:solidFill>
                  <a:srgbClr val="583C8F"/>
                </a:solidFill>
                <a:latin typeface="Calibri"/>
                <a:cs typeface="Calibri"/>
              </a:rPr>
              <a:t>AFRICA?</a:t>
            </a:r>
            <a:endParaRPr sz="23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28700" y="579719"/>
            <a:ext cx="16424275" cy="9201785"/>
            <a:chOff x="1028700" y="579719"/>
            <a:chExt cx="16424275" cy="9201785"/>
          </a:xfrm>
        </p:grpSpPr>
        <p:sp>
          <p:nvSpPr>
            <p:cNvPr id="7" name="object 7"/>
            <p:cNvSpPr/>
            <p:nvPr/>
          </p:nvSpPr>
          <p:spPr>
            <a:xfrm>
              <a:off x="1028700" y="1742772"/>
              <a:ext cx="2620010" cy="0"/>
            </a:xfrm>
            <a:custGeom>
              <a:avLst/>
              <a:gdLst/>
              <a:ahLst/>
              <a:cxnLst/>
              <a:rect l="l" t="t" r="r" b="b"/>
              <a:pathLst>
                <a:path w="2620010">
                  <a:moveTo>
                    <a:pt x="0" y="0"/>
                  </a:moveTo>
                  <a:lnTo>
                    <a:pt x="2619483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0" y="579719"/>
              <a:ext cx="6849416" cy="38524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5889624"/>
              <a:ext cx="6849416" cy="385241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480260" y="9761857"/>
              <a:ext cx="2620010" cy="0"/>
            </a:xfrm>
            <a:custGeom>
              <a:avLst/>
              <a:gdLst/>
              <a:ahLst/>
              <a:cxnLst/>
              <a:rect l="l" t="t" r="r" b="b"/>
              <a:pathLst>
                <a:path w="2620009">
                  <a:moveTo>
                    <a:pt x="0" y="0"/>
                  </a:moveTo>
                  <a:lnTo>
                    <a:pt x="2619483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683182" y="1723732"/>
              <a:ext cx="9770110" cy="6739890"/>
            </a:xfrm>
            <a:custGeom>
              <a:avLst/>
              <a:gdLst/>
              <a:ahLst/>
              <a:cxnLst/>
              <a:rect l="l" t="t" r="r" b="b"/>
              <a:pathLst>
                <a:path w="9770110" h="6739890">
                  <a:moveTo>
                    <a:pt x="389204" y="1366837"/>
                  </a:moveTo>
                  <a:lnTo>
                    <a:pt x="384060" y="1322044"/>
                  </a:lnTo>
                  <a:lnTo>
                    <a:pt x="369430" y="1280947"/>
                  </a:lnTo>
                  <a:lnTo>
                    <a:pt x="346456" y="1244688"/>
                  </a:lnTo>
                  <a:lnTo>
                    <a:pt x="316331" y="1214450"/>
                  </a:lnTo>
                  <a:lnTo>
                    <a:pt x="280200" y="1191412"/>
                  </a:lnTo>
                  <a:lnTo>
                    <a:pt x="239229" y="1176731"/>
                  </a:lnTo>
                  <a:lnTo>
                    <a:pt x="194602" y="1171575"/>
                  </a:lnTo>
                  <a:lnTo>
                    <a:pt x="149974" y="1176731"/>
                  </a:lnTo>
                  <a:lnTo>
                    <a:pt x="109004" y="1191412"/>
                  </a:lnTo>
                  <a:lnTo>
                    <a:pt x="72872" y="1214450"/>
                  </a:lnTo>
                  <a:lnTo>
                    <a:pt x="42748" y="1244688"/>
                  </a:lnTo>
                  <a:lnTo>
                    <a:pt x="19773" y="1280947"/>
                  </a:lnTo>
                  <a:lnTo>
                    <a:pt x="5143" y="1322044"/>
                  </a:lnTo>
                  <a:lnTo>
                    <a:pt x="0" y="1366837"/>
                  </a:lnTo>
                  <a:lnTo>
                    <a:pt x="5143" y="1411617"/>
                  </a:lnTo>
                  <a:lnTo>
                    <a:pt x="19773" y="1452727"/>
                  </a:lnTo>
                  <a:lnTo>
                    <a:pt x="42748" y="1488973"/>
                  </a:lnTo>
                  <a:lnTo>
                    <a:pt x="72872" y="1519212"/>
                  </a:lnTo>
                  <a:lnTo>
                    <a:pt x="109004" y="1542262"/>
                  </a:lnTo>
                  <a:lnTo>
                    <a:pt x="149974" y="1556943"/>
                  </a:lnTo>
                  <a:lnTo>
                    <a:pt x="194602" y="1562100"/>
                  </a:lnTo>
                  <a:lnTo>
                    <a:pt x="239229" y="1556943"/>
                  </a:lnTo>
                  <a:lnTo>
                    <a:pt x="280200" y="1542262"/>
                  </a:lnTo>
                  <a:lnTo>
                    <a:pt x="316331" y="1519212"/>
                  </a:lnTo>
                  <a:lnTo>
                    <a:pt x="346456" y="1488973"/>
                  </a:lnTo>
                  <a:lnTo>
                    <a:pt x="369430" y="1452727"/>
                  </a:lnTo>
                  <a:lnTo>
                    <a:pt x="384060" y="1411617"/>
                  </a:lnTo>
                  <a:lnTo>
                    <a:pt x="389204" y="1366837"/>
                  </a:lnTo>
                  <a:close/>
                </a:path>
                <a:path w="9770110" h="6739890">
                  <a:moveTo>
                    <a:pt x="389204" y="781050"/>
                  </a:moveTo>
                  <a:lnTo>
                    <a:pt x="384060" y="736257"/>
                  </a:lnTo>
                  <a:lnTo>
                    <a:pt x="369430" y="695159"/>
                  </a:lnTo>
                  <a:lnTo>
                    <a:pt x="346456" y="658901"/>
                  </a:lnTo>
                  <a:lnTo>
                    <a:pt x="316331" y="628662"/>
                  </a:lnTo>
                  <a:lnTo>
                    <a:pt x="280200" y="605624"/>
                  </a:lnTo>
                  <a:lnTo>
                    <a:pt x="239229" y="590943"/>
                  </a:lnTo>
                  <a:lnTo>
                    <a:pt x="194602" y="585787"/>
                  </a:lnTo>
                  <a:lnTo>
                    <a:pt x="149974" y="590943"/>
                  </a:lnTo>
                  <a:lnTo>
                    <a:pt x="109004" y="605624"/>
                  </a:lnTo>
                  <a:lnTo>
                    <a:pt x="72872" y="628662"/>
                  </a:lnTo>
                  <a:lnTo>
                    <a:pt x="42748" y="658901"/>
                  </a:lnTo>
                  <a:lnTo>
                    <a:pt x="19773" y="695159"/>
                  </a:lnTo>
                  <a:lnTo>
                    <a:pt x="5143" y="736257"/>
                  </a:lnTo>
                  <a:lnTo>
                    <a:pt x="0" y="781050"/>
                  </a:lnTo>
                  <a:lnTo>
                    <a:pt x="5143" y="825830"/>
                  </a:lnTo>
                  <a:lnTo>
                    <a:pt x="19773" y="866940"/>
                  </a:lnTo>
                  <a:lnTo>
                    <a:pt x="42748" y="903185"/>
                  </a:lnTo>
                  <a:lnTo>
                    <a:pt x="72872" y="933424"/>
                  </a:lnTo>
                  <a:lnTo>
                    <a:pt x="109004" y="956475"/>
                  </a:lnTo>
                  <a:lnTo>
                    <a:pt x="149974" y="971156"/>
                  </a:lnTo>
                  <a:lnTo>
                    <a:pt x="194602" y="976312"/>
                  </a:lnTo>
                  <a:lnTo>
                    <a:pt x="239229" y="971156"/>
                  </a:lnTo>
                  <a:lnTo>
                    <a:pt x="280200" y="956475"/>
                  </a:lnTo>
                  <a:lnTo>
                    <a:pt x="316331" y="933424"/>
                  </a:lnTo>
                  <a:lnTo>
                    <a:pt x="346456" y="903185"/>
                  </a:lnTo>
                  <a:lnTo>
                    <a:pt x="369430" y="866940"/>
                  </a:lnTo>
                  <a:lnTo>
                    <a:pt x="384060" y="825830"/>
                  </a:lnTo>
                  <a:lnTo>
                    <a:pt x="389204" y="781050"/>
                  </a:lnTo>
                  <a:close/>
                </a:path>
                <a:path w="9770110" h="6739890">
                  <a:moveTo>
                    <a:pt x="389204" y="195262"/>
                  </a:moveTo>
                  <a:lnTo>
                    <a:pt x="384060" y="150469"/>
                  </a:lnTo>
                  <a:lnTo>
                    <a:pt x="369430" y="109372"/>
                  </a:lnTo>
                  <a:lnTo>
                    <a:pt x="346456" y="73113"/>
                  </a:lnTo>
                  <a:lnTo>
                    <a:pt x="316331" y="42875"/>
                  </a:lnTo>
                  <a:lnTo>
                    <a:pt x="280200" y="19837"/>
                  </a:lnTo>
                  <a:lnTo>
                    <a:pt x="239229" y="5156"/>
                  </a:lnTo>
                  <a:lnTo>
                    <a:pt x="194602" y="0"/>
                  </a:lnTo>
                  <a:lnTo>
                    <a:pt x="149974" y="5156"/>
                  </a:lnTo>
                  <a:lnTo>
                    <a:pt x="109004" y="19837"/>
                  </a:lnTo>
                  <a:lnTo>
                    <a:pt x="72872" y="42875"/>
                  </a:lnTo>
                  <a:lnTo>
                    <a:pt x="42748" y="73113"/>
                  </a:lnTo>
                  <a:lnTo>
                    <a:pt x="19773" y="109372"/>
                  </a:lnTo>
                  <a:lnTo>
                    <a:pt x="5143" y="150469"/>
                  </a:lnTo>
                  <a:lnTo>
                    <a:pt x="0" y="195262"/>
                  </a:lnTo>
                  <a:lnTo>
                    <a:pt x="5143" y="240042"/>
                  </a:lnTo>
                  <a:lnTo>
                    <a:pt x="19773" y="281152"/>
                  </a:lnTo>
                  <a:lnTo>
                    <a:pt x="42748" y="317398"/>
                  </a:lnTo>
                  <a:lnTo>
                    <a:pt x="72872" y="347637"/>
                  </a:lnTo>
                  <a:lnTo>
                    <a:pt x="109004" y="370687"/>
                  </a:lnTo>
                  <a:lnTo>
                    <a:pt x="149974" y="385368"/>
                  </a:lnTo>
                  <a:lnTo>
                    <a:pt x="194602" y="390525"/>
                  </a:lnTo>
                  <a:lnTo>
                    <a:pt x="239229" y="385368"/>
                  </a:lnTo>
                  <a:lnTo>
                    <a:pt x="280200" y="370687"/>
                  </a:lnTo>
                  <a:lnTo>
                    <a:pt x="316331" y="347637"/>
                  </a:lnTo>
                  <a:lnTo>
                    <a:pt x="346456" y="317398"/>
                  </a:lnTo>
                  <a:lnTo>
                    <a:pt x="369430" y="281152"/>
                  </a:lnTo>
                  <a:lnTo>
                    <a:pt x="384060" y="240042"/>
                  </a:lnTo>
                  <a:lnTo>
                    <a:pt x="389204" y="195262"/>
                  </a:lnTo>
                  <a:close/>
                </a:path>
                <a:path w="9770110" h="6739890">
                  <a:moveTo>
                    <a:pt x="9769615" y="6544335"/>
                  </a:moveTo>
                  <a:lnTo>
                    <a:pt x="9764471" y="6499555"/>
                  </a:lnTo>
                  <a:lnTo>
                    <a:pt x="9749841" y="6458445"/>
                  </a:lnTo>
                  <a:lnTo>
                    <a:pt x="9726879" y="6422199"/>
                  </a:lnTo>
                  <a:lnTo>
                    <a:pt x="9696742" y="6391961"/>
                  </a:lnTo>
                  <a:lnTo>
                    <a:pt x="9660611" y="6368923"/>
                  </a:lnTo>
                  <a:lnTo>
                    <a:pt x="9619640" y="6354229"/>
                  </a:lnTo>
                  <a:lnTo>
                    <a:pt x="9575013" y="6349073"/>
                  </a:lnTo>
                  <a:lnTo>
                    <a:pt x="9530385" y="6354229"/>
                  </a:lnTo>
                  <a:lnTo>
                    <a:pt x="9489415" y="6368923"/>
                  </a:lnTo>
                  <a:lnTo>
                    <a:pt x="9453283" y="6391961"/>
                  </a:lnTo>
                  <a:lnTo>
                    <a:pt x="9423159" y="6422199"/>
                  </a:lnTo>
                  <a:lnTo>
                    <a:pt x="9400184" y="6458445"/>
                  </a:lnTo>
                  <a:lnTo>
                    <a:pt x="9385554" y="6499555"/>
                  </a:lnTo>
                  <a:lnTo>
                    <a:pt x="9380423" y="6544335"/>
                  </a:lnTo>
                  <a:lnTo>
                    <a:pt x="9385554" y="6589128"/>
                  </a:lnTo>
                  <a:lnTo>
                    <a:pt x="9400184" y="6630225"/>
                  </a:lnTo>
                  <a:lnTo>
                    <a:pt x="9423159" y="6666484"/>
                  </a:lnTo>
                  <a:lnTo>
                    <a:pt x="9453283" y="6696723"/>
                  </a:lnTo>
                  <a:lnTo>
                    <a:pt x="9489415" y="6719760"/>
                  </a:lnTo>
                  <a:lnTo>
                    <a:pt x="9530385" y="6734442"/>
                  </a:lnTo>
                  <a:lnTo>
                    <a:pt x="9575013" y="6739598"/>
                  </a:lnTo>
                  <a:lnTo>
                    <a:pt x="9619640" y="6734442"/>
                  </a:lnTo>
                  <a:lnTo>
                    <a:pt x="9660611" y="6719760"/>
                  </a:lnTo>
                  <a:lnTo>
                    <a:pt x="9696742" y="6696723"/>
                  </a:lnTo>
                  <a:lnTo>
                    <a:pt x="9726879" y="6666484"/>
                  </a:lnTo>
                  <a:lnTo>
                    <a:pt x="9749841" y="6630225"/>
                  </a:lnTo>
                  <a:lnTo>
                    <a:pt x="9764471" y="6589128"/>
                  </a:lnTo>
                  <a:lnTo>
                    <a:pt x="9769615" y="6544335"/>
                  </a:lnTo>
                  <a:close/>
                </a:path>
                <a:path w="9770110" h="6739890">
                  <a:moveTo>
                    <a:pt x="9769615" y="5958548"/>
                  </a:moveTo>
                  <a:lnTo>
                    <a:pt x="9764471" y="5913767"/>
                  </a:lnTo>
                  <a:lnTo>
                    <a:pt x="9749841" y="5872658"/>
                  </a:lnTo>
                  <a:lnTo>
                    <a:pt x="9726879" y="5836412"/>
                  </a:lnTo>
                  <a:lnTo>
                    <a:pt x="9696742" y="5806173"/>
                  </a:lnTo>
                  <a:lnTo>
                    <a:pt x="9660611" y="5783135"/>
                  </a:lnTo>
                  <a:lnTo>
                    <a:pt x="9619640" y="5768441"/>
                  </a:lnTo>
                  <a:lnTo>
                    <a:pt x="9575013" y="5763285"/>
                  </a:lnTo>
                  <a:lnTo>
                    <a:pt x="9530385" y="5768441"/>
                  </a:lnTo>
                  <a:lnTo>
                    <a:pt x="9489415" y="5783135"/>
                  </a:lnTo>
                  <a:lnTo>
                    <a:pt x="9453283" y="5806173"/>
                  </a:lnTo>
                  <a:lnTo>
                    <a:pt x="9423159" y="5836412"/>
                  </a:lnTo>
                  <a:lnTo>
                    <a:pt x="9400184" y="5872658"/>
                  </a:lnTo>
                  <a:lnTo>
                    <a:pt x="9385554" y="5913767"/>
                  </a:lnTo>
                  <a:lnTo>
                    <a:pt x="9380423" y="5958548"/>
                  </a:lnTo>
                  <a:lnTo>
                    <a:pt x="9385554" y="6003341"/>
                  </a:lnTo>
                  <a:lnTo>
                    <a:pt x="9400184" y="6044438"/>
                  </a:lnTo>
                  <a:lnTo>
                    <a:pt x="9423159" y="6080696"/>
                  </a:lnTo>
                  <a:lnTo>
                    <a:pt x="9453283" y="6110935"/>
                  </a:lnTo>
                  <a:lnTo>
                    <a:pt x="9489415" y="6133973"/>
                  </a:lnTo>
                  <a:lnTo>
                    <a:pt x="9530385" y="6148654"/>
                  </a:lnTo>
                  <a:lnTo>
                    <a:pt x="9575013" y="6153810"/>
                  </a:lnTo>
                  <a:lnTo>
                    <a:pt x="9619640" y="6148654"/>
                  </a:lnTo>
                  <a:lnTo>
                    <a:pt x="9660611" y="6133973"/>
                  </a:lnTo>
                  <a:lnTo>
                    <a:pt x="9696742" y="6110935"/>
                  </a:lnTo>
                  <a:lnTo>
                    <a:pt x="9726879" y="6080696"/>
                  </a:lnTo>
                  <a:lnTo>
                    <a:pt x="9749841" y="6044438"/>
                  </a:lnTo>
                  <a:lnTo>
                    <a:pt x="9764471" y="6003341"/>
                  </a:lnTo>
                  <a:lnTo>
                    <a:pt x="9769615" y="5958548"/>
                  </a:lnTo>
                  <a:close/>
                </a:path>
                <a:path w="9770110" h="6739890">
                  <a:moveTo>
                    <a:pt x="9769615" y="5372760"/>
                  </a:moveTo>
                  <a:lnTo>
                    <a:pt x="9764471" y="5327980"/>
                  </a:lnTo>
                  <a:lnTo>
                    <a:pt x="9749841" y="5286870"/>
                  </a:lnTo>
                  <a:lnTo>
                    <a:pt x="9726879" y="5250624"/>
                  </a:lnTo>
                  <a:lnTo>
                    <a:pt x="9696742" y="5220386"/>
                  </a:lnTo>
                  <a:lnTo>
                    <a:pt x="9660611" y="5197348"/>
                  </a:lnTo>
                  <a:lnTo>
                    <a:pt x="9619640" y="5182654"/>
                  </a:lnTo>
                  <a:lnTo>
                    <a:pt x="9575013" y="5177498"/>
                  </a:lnTo>
                  <a:lnTo>
                    <a:pt x="9530385" y="5182654"/>
                  </a:lnTo>
                  <a:lnTo>
                    <a:pt x="9489415" y="5197348"/>
                  </a:lnTo>
                  <a:lnTo>
                    <a:pt x="9453283" y="5220386"/>
                  </a:lnTo>
                  <a:lnTo>
                    <a:pt x="9423159" y="5250624"/>
                  </a:lnTo>
                  <a:lnTo>
                    <a:pt x="9400184" y="5286870"/>
                  </a:lnTo>
                  <a:lnTo>
                    <a:pt x="9385554" y="5327980"/>
                  </a:lnTo>
                  <a:lnTo>
                    <a:pt x="9380423" y="5372760"/>
                  </a:lnTo>
                  <a:lnTo>
                    <a:pt x="9385554" y="5417553"/>
                  </a:lnTo>
                  <a:lnTo>
                    <a:pt x="9400184" y="5458650"/>
                  </a:lnTo>
                  <a:lnTo>
                    <a:pt x="9423159" y="5494909"/>
                  </a:lnTo>
                  <a:lnTo>
                    <a:pt x="9453283" y="5525147"/>
                  </a:lnTo>
                  <a:lnTo>
                    <a:pt x="9489415" y="5548185"/>
                  </a:lnTo>
                  <a:lnTo>
                    <a:pt x="9530385" y="5562879"/>
                  </a:lnTo>
                  <a:lnTo>
                    <a:pt x="9575013" y="5568023"/>
                  </a:lnTo>
                  <a:lnTo>
                    <a:pt x="9619640" y="5562879"/>
                  </a:lnTo>
                  <a:lnTo>
                    <a:pt x="9660611" y="5548185"/>
                  </a:lnTo>
                  <a:lnTo>
                    <a:pt x="9696742" y="5525147"/>
                  </a:lnTo>
                  <a:lnTo>
                    <a:pt x="9726879" y="5494909"/>
                  </a:lnTo>
                  <a:lnTo>
                    <a:pt x="9749841" y="5458650"/>
                  </a:lnTo>
                  <a:lnTo>
                    <a:pt x="9764471" y="5417553"/>
                  </a:lnTo>
                  <a:lnTo>
                    <a:pt x="9769615" y="53727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155102" y="7735461"/>
            <a:ext cx="2526665" cy="3854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50" spc="50" dirty="0">
                <a:latin typeface="Lucida Sans Unicode"/>
                <a:cs typeface="Lucida Sans Unicode"/>
              </a:rPr>
              <a:t>per</a:t>
            </a:r>
            <a:r>
              <a:rPr sz="2350" spc="-114" dirty="0">
                <a:latin typeface="Lucida Sans Unicode"/>
                <a:cs typeface="Lucida Sans Unicode"/>
              </a:rPr>
              <a:t> </a:t>
            </a:r>
            <a:r>
              <a:rPr sz="2350" spc="105" dirty="0">
                <a:latin typeface="Lucida Sans Unicode"/>
                <a:cs typeface="Lucida Sans Unicode"/>
              </a:rPr>
              <a:t>year</a:t>
            </a:r>
            <a:r>
              <a:rPr sz="2350" spc="-110" dirty="0">
                <a:latin typeface="Lucida Sans Unicode"/>
                <a:cs typeface="Lucida Sans Unicode"/>
              </a:rPr>
              <a:t> </a:t>
            </a:r>
            <a:r>
              <a:rPr sz="2350" spc="95" dirty="0">
                <a:latin typeface="Lucida Sans Unicode"/>
                <a:cs typeface="Lucida Sans Unicode"/>
              </a:rPr>
              <a:t>by</a:t>
            </a:r>
            <a:r>
              <a:rPr sz="2350" spc="-110" dirty="0">
                <a:latin typeface="Lucida Sans Unicode"/>
                <a:cs typeface="Lucida Sans Unicode"/>
              </a:rPr>
              <a:t> </a:t>
            </a:r>
            <a:r>
              <a:rPr sz="2350" spc="-35" dirty="0">
                <a:latin typeface="Lucida Sans Unicode"/>
                <a:cs typeface="Lucida Sans Unicode"/>
              </a:rPr>
              <a:t>2025</a:t>
            </a:r>
            <a:endParaRPr sz="235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20366" y="2047895"/>
            <a:ext cx="6618605" cy="165735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295"/>
              </a:spcBef>
            </a:pPr>
            <a:r>
              <a:rPr sz="2350" b="0" spc="-150" dirty="0">
                <a:solidFill>
                  <a:srgbClr val="000000"/>
                </a:solidFill>
                <a:latin typeface="Lucida Sans Unicode"/>
                <a:cs typeface="Lucida Sans Unicode"/>
              </a:rPr>
              <a:t>iii.</a:t>
            </a:r>
            <a:r>
              <a:rPr sz="2350" b="0" spc="2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dirty="0">
                <a:solidFill>
                  <a:srgbClr val="000000"/>
                </a:solidFill>
                <a:latin typeface="Lucida Sans Unicode"/>
                <a:cs typeface="Lucida Sans Unicode"/>
              </a:rPr>
              <a:t>Potential</a:t>
            </a:r>
            <a:r>
              <a:rPr sz="2350" b="0" spc="1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dirty="0">
                <a:solidFill>
                  <a:srgbClr val="000000"/>
                </a:solidFill>
                <a:latin typeface="Lucida Sans Unicode"/>
                <a:cs typeface="Lucida Sans Unicode"/>
              </a:rPr>
              <a:t>instruments</a:t>
            </a:r>
            <a:r>
              <a:rPr sz="2350" b="0" spc="2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spc="-40" dirty="0">
                <a:solidFill>
                  <a:srgbClr val="000000"/>
                </a:solidFill>
                <a:latin typeface="Lucida Sans Unicode"/>
                <a:cs typeface="Lucida Sans Unicode"/>
              </a:rPr>
              <a:t>for</a:t>
            </a:r>
            <a:r>
              <a:rPr sz="2350" b="0" spc="1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spc="35" dirty="0">
                <a:solidFill>
                  <a:srgbClr val="000000"/>
                </a:solidFill>
                <a:latin typeface="Lucida Sans Unicode"/>
                <a:cs typeface="Lucida Sans Unicode"/>
              </a:rPr>
              <a:t>financial </a:t>
            </a:r>
            <a:r>
              <a:rPr sz="2350" b="0" spc="-20" dirty="0">
                <a:solidFill>
                  <a:srgbClr val="000000"/>
                </a:solidFill>
                <a:latin typeface="Lucida Sans Unicode"/>
                <a:cs typeface="Lucida Sans Unicode"/>
              </a:rPr>
              <a:t>inclusion.</a:t>
            </a:r>
            <a:r>
              <a:rPr sz="2350" b="0" spc="-11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spc="60" dirty="0">
                <a:solidFill>
                  <a:srgbClr val="000000"/>
                </a:solidFill>
                <a:latin typeface="Lucida Sans Unicode"/>
                <a:cs typeface="Lucida Sans Unicode"/>
              </a:rPr>
              <a:t>European</a:t>
            </a:r>
            <a:r>
              <a:rPr sz="2350" b="0" spc="-10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spc="50" dirty="0">
                <a:solidFill>
                  <a:srgbClr val="000000"/>
                </a:solidFill>
                <a:latin typeface="Lucida Sans Unicode"/>
                <a:cs typeface="Lucida Sans Unicode"/>
              </a:rPr>
              <a:t>Investment</a:t>
            </a:r>
            <a:r>
              <a:rPr sz="2350" b="0" spc="-10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spc="35" dirty="0">
                <a:solidFill>
                  <a:srgbClr val="000000"/>
                </a:solidFill>
                <a:latin typeface="Lucida Sans Unicode"/>
                <a:cs typeface="Lucida Sans Unicode"/>
              </a:rPr>
              <a:t>Bank </a:t>
            </a:r>
            <a:r>
              <a:rPr sz="2350" b="0" spc="70" dirty="0">
                <a:solidFill>
                  <a:srgbClr val="000000"/>
                </a:solidFill>
                <a:latin typeface="Lucida Sans Unicode"/>
                <a:cs typeface="Lucida Sans Unicode"/>
              </a:rPr>
              <a:t>estimates</a:t>
            </a:r>
            <a:r>
              <a:rPr sz="2350" b="0" spc="-114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spc="65" dirty="0">
                <a:solidFill>
                  <a:srgbClr val="000000"/>
                </a:solidFill>
                <a:latin typeface="Lucida Sans Unicode"/>
                <a:cs typeface="Lucida Sans Unicode"/>
              </a:rPr>
              <a:t>that</a:t>
            </a:r>
            <a:r>
              <a:rPr sz="2350" b="0" spc="-11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spc="150" dirty="0">
                <a:solidFill>
                  <a:srgbClr val="000000"/>
                </a:solidFill>
                <a:latin typeface="Lucida Sans Unicode"/>
                <a:cs typeface="Lucida Sans Unicode"/>
              </a:rPr>
              <a:t>as</a:t>
            </a:r>
            <a:r>
              <a:rPr sz="2350" b="0" spc="-11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spc="125" dirty="0">
                <a:solidFill>
                  <a:srgbClr val="000000"/>
                </a:solidFill>
                <a:latin typeface="Lucida Sans Unicode"/>
                <a:cs typeface="Lucida Sans Unicode"/>
              </a:rPr>
              <a:t>at</a:t>
            </a:r>
            <a:r>
              <a:rPr sz="2350" b="0" spc="-11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spc="125" dirty="0">
                <a:solidFill>
                  <a:srgbClr val="000000"/>
                </a:solidFill>
                <a:latin typeface="Lucida Sans Unicode"/>
                <a:cs typeface="Lucida Sans Unicode"/>
              </a:rPr>
              <a:t>at</a:t>
            </a:r>
            <a:r>
              <a:rPr sz="2350" b="0" spc="-11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spc="-285" dirty="0">
                <a:solidFill>
                  <a:srgbClr val="000000"/>
                </a:solidFill>
                <a:latin typeface="Lucida Sans Unicode"/>
                <a:cs typeface="Lucida Sans Unicode"/>
              </a:rPr>
              <a:t>2017,</a:t>
            </a:r>
            <a:r>
              <a:rPr sz="2350" b="0" spc="-24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800" spc="465" dirty="0">
                <a:solidFill>
                  <a:srgbClr val="583C8F"/>
                </a:solidFill>
              </a:rPr>
              <a:t>350</a:t>
            </a:r>
            <a:r>
              <a:rPr sz="2800" spc="135" dirty="0">
                <a:solidFill>
                  <a:srgbClr val="583C8F"/>
                </a:solidFill>
              </a:rPr>
              <a:t> </a:t>
            </a:r>
            <a:r>
              <a:rPr sz="2800" spc="300" dirty="0">
                <a:solidFill>
                  <a:srgbClr val="583C8F"/>
                </a:solidFill>
              </a:rPr>
              <a:t>MILLION </a:t>
            </a:r>
            <a:r>
              <a:rPr sz="2350" b="0" dirty="0">
                <a:solidFill>
                  <a:srgbClr val="000000"/>
                </a:solidFill>
                <a:latin typeface="Lucida Sans Unicode"/>
                <a:cs typeface="Lucida Sans Unicode"/>
              </a:rPr>
              <a:t>Africans</a:t>
            </a:r>
            <a:r>
              <a:rPr sz="2350" b="0" spc="-4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dirty="0">
                <a:solidFill>
                  <a:srgbClr val="000000"/>
                </a:solidFill>
                <a:latin typeface="Lucida Sans Unicode"/>
                <a:cs typeface="Lucida Sans Unicode"/>
              </a:rPr>
              <a:t>did</a:t>
            </a:r>
            <a:r>
              <a:rPr sz="2350" b="0" spc="-4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dirty="0">
                <a:solidFill>
                  <a:srgbClr val="000000"/>
                </a:solidFill>
                <a:latin typeface="Lucida Sans Unicode"/>
                <a:cs typeface="Lucida Sans Unicode"/>
              </a:rPr>
              <a:t>not</a:t>
            </a:r>
            <a:r>
              <a:rPr sz="2350" b="0" spc="-4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spc="135" dirty="0">
                <a:solidFill>
                  <a:srgbClr val="000000"/>
                </a:solidFill>
                <a:latin typeface="Lucida Sans Unicode"/>
                <a:cs typeface="Lucida Sans Unicode"/>
              </a:rPr>
              <a:t>have</a:t>
            </a:r>
            <a:r>
              <a:rPr sz="2350" b="0" spc="-45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spc="60" dirty="0">
                <a:solidFill>
                  <a:srgbClr val="000000"/>
                </a:solidFill>
                <a:latin typeface="Lucida Sans Unicode"/>
                <a:cs typeface="Lucida Sans Unicode"/>
              </a:rPr>
              <a:t>bank</a:t>
            </a:r>
            <a:r>
              <a:rPr sz="2350" b="0" spc="-40" dirty="0">
                <a:solidFill>
                  <a:srgbClr val="000000"/>
                </a:solidFill>
                <a:latin typeface="Lucida Sans Unicode"/>
                <a:cs typeface="Lucida Sans Unicode"/>
              </a:rPr>
              <a:t> </a:t>
            </a:r>
            <a:r>
              <a:rPr sz="2350" b="0" spc="90" dirty="0">
                <a:solidFill>
                  <a:srgbClr val="000000"/>
                </a:solidFill>
                <a:latin typeface="Lucida Sans Unicode"/>
                <a:cs typeface="Lucida Sans Unicode"/>
              </a:rPr>
              <a:t>accounts</a:t>
            </a:r>
            <a:endParaRPr sz="235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875115" y="6478997"/>
            <a:ext cx="7975600" cy="122301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0"/>
              </a:spcBef>
              <a:tabLst>
                <a:tab pos="3693795" algn="l"/>
              </a:tabLst>
            </a:pPr>
            <a:r>
              <a:rPr sz="2350" spc="-95" dirty="0">
                <a:latin typeface="Lucida Sans Unicode"/>
                <a:cs typeface="Lucida Sans Unicode"/>
              </a:rPr>
              <a:t>iv.</a:t>
            </a:r>
            <a:r>
              <a:rPr sz="2350" spc="-75" dirty="0">
                <a:latin typeface="Lucida Sans Unicode"/>
                <a:cs typeface="Lucida Sans Unicode"/>
              </a:rPr>
              <a:t> </a:t>
            </a:r>
            <a:r>
              <a:rPr sz="2350" dirty="0">
                <a:latin typeface="Lucida Sans Unicode"/>
                <a:cs typeface="Lucida Sans Unicode"/>
              </a:rPr>
              <a:t>Africa</a:t>
            </a:r>
            <a:r>
              <a:rPr sz="2350" spc="-75" dirty="0">
                <a:latin typeface="Lucida Sans Unicode"/>
                <a:cs typeface="Lucida Sans Unicode"/>
              </a:rPr>
              <a:t> </a:t>
            </a:r>
            <a:r>
              <a:rPr sz="2350" spc="60" dirty="0">
                <a:latin typeface="Lucida Sans Unicode"/>
                <a:cs typeface="Lucida Sans Unicode"/>
              </a:rPr>
              <a:t>Development</a:t>
            </a:r>
            <a:r>
              <a:rPr sz="2350" spc="-75" dirty="0">
                <a:latin typeface="Lucida Sans Unicode"/>
                <a:cs typeface="Lucida Sans Unicode"/>
              </a:rPr>
              <a:t> </a:t>
            </a:r>
            <a:r>
              <a:rPr sz="2350" spc="60" dirty="0">
                <a:latin typeface="Lucida Sans Unicode"/>
                <a:cs typeface="Lucida Sans Unicode"/>
              </a:rPr>
              <a:t>Bank</a:t>
            </a:r>
            <a:r>
              <a:rPr sz="2350" spc="-70" dirty="0">
                <a:latin typeface="Lucida Sans Unicode"/>
                <a:cs typeface="Lucida Sans Unicode"/>
              </a:rPr>
              <a:t> </a:t>
            </a:r>
            <a:r>
              <a:rPr sz="2350" spc="70" dirty="0">
                <a:latin typeface="Lucida Sans Unicode"/>
                <a:cs typeface="Lucida Sans Unicode"/>
              </a:rPr>
              <a:t>(AfDB)</a:t>
            </a:r>
            <a:r>
              <a:rPr sz="2350" spc="-75" dirty="0">
                <a:latin typeface="Lucida Sans Unicode"/>
                <a:cs typeface="Lucida Sans Unicode"/>
              </a:rPr>
              <a:t> </a:t>
            </a:r>
            <a:r>
              <a:rPr sz="2350" spc="70" dirty="0">
                <a:latin typeface="Lucida Sans Unicode"/>
                <a:cs typeface="Lucida Sans Unicode"/>
              </a:rPr>
              <a:t>estimates</a:t>
            </a:r>
            <a:r>
              <a:rPr sz="2350" spc="-75" dirty="0">
                <a:latin typeface="Lucida Sans Unicode"/>
                <a:cs typeface="Lucida Sans Unicode"/>
              </a:rPr>
              <a:t> </a:t>
            </a:r>
            <a:r>
              <a:rPr sz="2350" spc="-10" dirty="0">
                <a:latin typeface="Lucida Sans Unicode"/>
                <a:cs typeface="Lucida Sans Unicode"/>
              </a:rPr>
              <a:t>Africa’s </a:t>
            </a:r>
            <a:r>
              <a:rPr sz="2350" dirty="0">
                <a:latin typeface="Lucida Sans Unicode"/>
                <a:cs typeface="Lucida Sans Unicode"/>
              </a:rPr>
              <a:t>infrastructure</a:t>
            </a:r>
            <a:r>
              <a:rPr sz="2350" spc="65" dirty="0">
                <a:latin typeface="Lucida Sans Unicode"/>
                <a:cs typeface="Lucida Sans Unicode"/>
              </a:rPr>
              <a:t> </a:t>
            </a:r>
            <a:r>
              <a:rPr sz="2350" dirty="0">
                <a:latin typeface="Lucida Sans Unicode"/>
                <a:cs typeface="Lucida Sans Unicode"/>
              </a:rPr>
              <a:t>deficit</a:t>
            </a:r>
            <a:r>
              <a:rPr sz="2350" spc="65" dirty="0">
                <a:latin typeface="Lucida Sans Unicode"/>
                <a:cs typeface="Lucida Sans Unicode"/>
              </a:rPr>
              <a:t> </a:t>
            </a:r>
            <a:r>
              <a:rPr sz="2350" spc="90" dirty="0">
                <a:latin typeface="Lucida Sans Unicode"/>
                <a:cs typeface="Lucida Sans Unicode"/>
              </a:rPr>
              <a:t>at</a:t>
            </a:r>
            <a:r>
              <a:rPr sz="2350" dirty="0">
                <a:latin typeface="Lucida Sans Unicode"/>
                <a:cs typeface="Lucida Sans Unicode"/>
              </a:rPr>
              <a:t>	</a:t>
            </a:r>
            <a:r>
              <a:rPr sz="4200" b="1" spc="540" baseline="1984" dirty="0">
                <a:solidFill>
                  <a:srgbClr val="583C8F"/>
                </a:solidFill>
                <a:latin typeface="Calibri"/>
                <a:cs typeface="Calibri"/>
              </a:rPr>
              <a:t>US$100</a:t>
            </a:r>
            <a:r>
              <a:rPr sz="4200" b="1" spc="209" baseline="1984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4200" b="1" spc="480" baseline="1984" dirty="0">
                <a:solidFill>
                  <a:srgbClr val="583C8F"/>
                </a:solidFill>
                <a:latin typeface="Calibri"/>
                <a:cs typeface="Calibri"/>
              </a:rPr>
              <a:t>BILLION</a:t>
            </a:r>
            <a:r>
              <a:rPr sz="4200" b="1" spc="-240" baseline="1984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350" spc="285" dirty="0">
                <a:latin typeface="Lucida Sans Unicode"/>
                <a:cs typeface="Lucida Sans Unicode"/>
              </a:rPr>
              <a:t>a</a:t>
            </a:r>
            <a:r>
              <a:rPr sz="2350" spc="-100" dirty="0">
                <a:latin typeface="Lucida Sans Unicode"/>
                <a:cs typeface="Lucida Sans Unicode"/>
              </a:rPr>
              <a:t> </a:t>
            </a:r>
            <a:r>
              <a:rPr sz="2350" spc="85" dirty="0">
                <a:latin typeface="Lucida Sans Unicode"/>
                <a:cs typeface="Lucida Sans Unicode"/>
              </a:rPr>
              <a:t>year</a:t>
            </a:r>
            <a:endParaRPr sz="23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350" spc="140" dirty="0">
                <a:latin typeface="Lucida Sans Unicode"/>
                <a:cs typeface="Lucida Sans Unicode"/>
              </a:rPr>
              <a:t>and</a:t>
            </a:r>
            <a:r>
              <a:rPr sz="2350" spc="-120" dirty="0">
                <a:latin typeface="Lucida Sans Unicode"/>
                <a:cs typeface="Lucida Sans Unicode"/>
              </a:rPr>
              <a:t> </a:t>
            </a:r>
            <a:r>
              <a:rPr sz="2350" spc="-10" dirty="0">
                <a:latin typeface="Lucida Sans Unicode"/>
                <a:cs typeface="Lucida Sans Unicode"/>
              </a:rPr>
              <a:t>this</a:t>
            </a:r>
            <a:r>
              <a:rPr sz="2350" spc="-114" dirty="0">
                <a:latin typeface="Lucida Sans Unicode"/>
                <a:cs typeface="Lucida Sans Unicode"/>
              </a:rPr>
              <a:t> </a:t>
            </a:r>
            <a:r>
              <a:rPr sz="2350" spc="-20" dirty="0">
                <a:latin typeface="Lucida Sans Unicode"/>
                <a:cs typeface="Lucida Sans Unicode"/>
              </a:rPr>
              <a:t>is</a:t>
            </a:r>
            <a:r>
              <a:rPr sz="2350" spc="-114" dirty="0">
                <a:latin typeface="Lucida Sans Unicode"/>
                <a:cs typeface="Lucida Sans Unicode"/>
              </a:rPr>
              <a:t> </a:t>
            </a:r>
            <a:r>
              <a:rPr sz="2350" spc="80" dirty="0">
                <a:latin typeface="Lucida Sans Unicode"/>
                <a:cs typeface="Lucida Sans Unicode"/>
              </a:rPr>
              <a:t>estimated</a:t>
            </a:r>
            <a:r>
              <a:rPr sz="2350" spc="-114" dirty="0">
                <a:latin typeface="Lucida Sans Unicode"/>
                <a:cs typeface="Lucida Sans Unicode"/>
              </a:rPr>
              <a:t> </a:t>
            </a:r>
            <a:r>
              <a:rPr sz="2350" dirty="0">
                <a:latin typeface="Lucida Sans Unicode"/>
                <a:cs typeface="Lucida Sans Unicode"/>
              </a:rPr>
              <a:t>to</a:t>
            </a:r>
            <a:r>
              <a:rPr sz="2350" spc="-114" dirty="0">
                <a:latin typeface="Lucida Sans Unicode"/>
                <a:cs typeface="Lucida Sans Unicode"/>
              </a:rPr>
              <a:t> </a:t>
            </a:r>
            <a:r>
              <a:rPr sz="2350" spc="80" dirty="0">
                <a:latin typeface="Lucida Sans Unicode"/>
                <a:cs typeface="Lucida Sans Unicode"/>
              </a:rPr>
              <a:t>increase</a:t>
            </a:r>
            <a:r>
              <a:rPr sz="2350" spc="-114" dirty="0">
                <a:latin typeface="Lucida Sans Unicode"/>
                <a:cs typeface="Lucida Sans Unicode"/>
              </a:rPr>
              <a:t> </a:t>
            </a:r>
            <a:r>
              <a:rPr sz="2350" dirty="0">
                <a:latin typeface="Lucida Sans Unicode"/>
                <a:cs typeface="Lucida Sans Unicode"/>
              </a:rPr>
              <a:t>to</a:t>
            </a:r>
            <a:r>
              <a:rPr sz="2350" spc="-114" dirty="0">
                <a:latin typeface="Lucida Sans Unicode"/>
                <a:cs typeface="Lucida Sans Unicode"/>
              </a:rPr>
              <a:t> </a:t>
            </a:r>
            <a:r>
              <a:rPr sz="2350" spc="150" dirty="0">
                <a:latin typeface="Lucida Sans Unicode"/>
                <a:cs typeface="Lucida Sans Unicode"/>
              </a:rPr>
              <a:t>as</a:t>
            </a:r>
            <a:r>
              <a:rPr sz="2350" spc="-114" dirty="0">
                <a:latin typeface="Lucida Sans Unicode"/>
                <a:cs typeface="Lucida Sans Unicode"/>
              </a:rPr>
              <a:t> </a:t>
            </a:r>
            <a:r>
              <a:rPr sz="2350" spc="130" dirty="0">
                <a:latin typeface="Lucida Sans Unicode"/>
                <a:cs typeface="Lucida Sans Unicode"/>
              </a:rPr>
              <a:t>much</a:t>
            </a:r>
            <a:r>
              <a:rPr sz="2350" spc="-120" dirty="0">
                <a:latin typeface="Lucida Sans Unicode"/>
                <a:cs typeface="Lucida Sans Unicode"/>
              </a:rPr>
              <a:t> </a:t>
            </a:r>
            <a:r>
              <a:rPr sz="2350" spc="125" dirty="0">
                <a:latin typeface="Lucida Sans Unicode"/>
                <a:cs typeface="Lucida Sans Unicode"/>
              </a:rPr>
              <a:t>as</a:t>
            </a:r>
            <a:endParaRPr sz="235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75115" y="7745969"/>
            <a:ext cx="29756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340" dirty="0">
                <a:solidFill>
                  <a:srgbClr val="583C8F"/>
                </a:solidFill>
                <a:latin typeface="Calibri"/>
                <a:cs typeface="Calibri"/>
              </a:rPr>
              <a:t>US$170</a:t>
            </a:r>
            <a:r>
              <a:rPr sz="2800" b="1" spc="140" dirty="0">
                <a:solidFill>
                  <a:srgbClr val="583C8F"/>
                </a:solidFill>
                <a:latin typeface="Calibri"/>
                <a:cs typeface="Calibri"/>
              </a:rPr>
              <a:t> </a:t>
            </a:r>
            <a:r>
              <a:rPr sz="2800" b="1" spc="310" dirty="0">
                <a:solidFill>
                  <a:srgbClr val="583C8F"/>
                </a:solidFill>
                <a:latin typeface="Calibri"/>
                <a:cs typeface="Calibri"/>
              </a:rPr>
              <a:t>BILLION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4731" rIns="0" bIns="0" rtlCol="0">
            <a:spAutoFit/>
          </a:bodyPr>
          <a:lstStyle/>
          <a:p>
            <a:pPr marL="337820" marR="5080">
              <a:lnSpc>
                <a:spcPct val="116700"/>
              </a:lnSpc>
              <a:spcBef>
                <a:spcPts val="100"/>
              </a:spcBef>
            </a:pPr>
            <a:r>
              <a:rPr sz="3250" spc="405" dirty="0">
                <a:solidFill>
                  <a:srgbClr val="583C8F"/>
                </a:solidFill>
              </a:rPr>
              <a:t>STRIDES</a:t>
            </a:r>
            <a:r>
              <a:rPr sz="3250" spc="165" dirty="0">
                <a:solidFill>
                  <a:srgbClr val="583C8F"/>
                </a:solidFill>
              </a:rPr>
              <a:t> </a:t>
            </a:r>
            <a:r>
              <a:rPr sz="3250" spc="525" dirty="0">
                <a:solidFill>
                  <a:srgbClr val="583C8F"/>
                </a:solidFill>
              </a:rPr>
              <a:t>BY</a:t>
            </a:r>
            <a:r>
              <a:rPr sz="3250" spc="165" dirty="0">
                <a:solidFill>
                  <a:srgbClr val="583C8F"/>
                </a:solidFill>
              </a:rPr>
              <a:t> </a:t>
            </a:r>
            <a:r>
              <a:rPr sz="3250" spc="465" dirty="0">
                <a:solidFill>
                  <a:srgbClr val="583C8F"/>
                </a:solidFill>
              </a:rPr>
              <a:t>AFRICAN </a:t>
            </a:r>
            <a:r>
              <a:rPr sz="3250" spc="440" dirty="0">
                <a:solidFill>
                  <a:srgbClr val="583C8F"/>
                </a:solidFill>
              </a:rPr>
              <a:t>COUNTRIES</a:t>
            </a:r>
            <a:endParaRPr sz="3250"/>
          </a:p>
        </p:txBody>
      </p:sp>
      <p:sp>
        <p:nvSpPr>
          <p:cNvPr id="3" name="object 3"/>
          <p:cNvSpPr/>
          <p:nvPr/>
        </p:nvSpPr>
        <p:spPr>
          <a:xfrm>
            <a:off x="1029771" y="2252109"/>
            <a:ext cx="2620010" cy="0"/>
          </a:xfrm>
          <a:custGeom>
            <a:avLst/>
            <a:gdLst/>
            <a:ahLst/>
            <a:cxnLst/>
            <a:rect l="l" t="t" r="r" b="b"/>
            <a:pathLst>
              <a:path w="2620010">
                <a:moveTo>
                  <a:pt x="0" y="0"/>
                </a:moveTo>
                <a:lnTo>
                  <a:pt x="2619483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476" y="953401"/>
            <a:ext cx="18275935" cy="9333865"/>
            <a:chOff x="12476" y="953401"/>
            <a:chExt cx="18275935" cy="9333865"/>
          </a:xfrm>
        </p:grpSpPr>
        <p:sp>
          <p:nvSpPr>
            <p:cNvPr id="5" name="object 5"/>
            <p:cNvSpPr/>
            <p:nvPr/>
          </p:nvSpPr>
          <p:spPr>
            <a:xfrm>
              <a:off x="12476" y="5143524"/>
              <a:ext cx="18275935" cy="5143500"/>
            </a:xfrm>
            <a:custGeom>
              <a:avLst/>
              <a:gdLst/>
              <a:ahLst/>
              <a:cxnLst/>
              <a:rect l="l" t="t" r="r" b="b"/>
              <a:pathLst>
                <a:path w="18275935" h="5143500">
                  <a:moveTo>
                    <a:pt x="0" y="0"/>
                  </a:moveTo>
                  <a:lnTo>
                    <a:pt x="18275497" y="0"/>
                  </a:lnTo>
                  <a:lnTo>
                    <a:pt x="18275497" y="5143475"/>
                  </a:lnTo>
                  <a:lnTo>
                    <a:pt x="0" y="5143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3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97703" y="1007439"/>
              <a:ext cx="5990295" cy="826995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28687" y="953413"/>
              <a:ext cx="17259935" cy="8380730"/>
            </a:xfrm>
            <a:custGeom>
              <a:avLst/>
              <a:gdLst/>
              <a:ahLst/>
              <a:cxnLst/>
              <a:rect l="l" t="t" r="r" b="b"/>
              <a:pathLst>
                <a:path w="17259935" h="8380730">
                  <a:moveTo>
                    <a:pt x="726782" y="4576432"/>
                  </a:moveTo>
                  <a:lnTo>
                    <a:pt x="716495" y="4533252"/>
                  </a:lnTo>
                  <a:lnTo>
                    <a:pt x="705243" y="4511662"/>
                  </a:lnTo>
                  <a:lnTo>
                    <a:pt x="700620" y="4504042"/>
                  </a:lnTo>
                  <a:lnTo>
                    <a:pt x="695617" y="4497692"/>
                  </a:lnTo>
                  <a:lnTo>
                    <a:pt x="690245" y="4491342"/>
                  </a:lnTo>
                  <a:lnTo>
                    <a:pt x="685939" y="4487532"/>
                  </a:lnTo>
                  <a:lnTo>
                    <a:pt x="685609" y="4487240"/>
                  </a:lnTo>
                  <a:lnTo>
                    <a:pt x="685609" y="4595482"/>
                  </a:lnTo>
                  <a:lnTo>
                    <a:pt x="684593" y="4603102"/>
                  </a:lnTo>
                  <a:lnTo>
                    <a:pt x="668756" y="4641202"/>
                  </a:lnTo>
                  <a:lnTo>
                    <a:pt x="657707" y="4653902"/>
                  </a:lnTo>
                  <a:lnTo>
                    <a:pt x="631355" y="4680572"/>
                  </a:lnTo>
                  <a:lnTo>
                    <a:pt x="604774" y="4708512"/>
                  </a:lnTo>
                  <a:lnTo>
                    <a:pt x="578192" y="4733912"/>
                  </a:lnTo>
                  <a:lnTo>
                    <a:pt x="503174" y="4808842"/>
                  </a:lnTo>
                  <a:lnTo>
                    <a:pt x="503174" y="4810112"/>
                  </a:lnTo>
                  <a:lnTo>
                    <a:pt x="500265" y="4806302"/>
                  </a:lnTo>
                  <a:lnTo>
                    <a:pt x="374751" y="4681842"/>
                  </a:lnTo>
                  <a:lnTo>
                    <a:pt x="348081" y="4653902"/>
                  </a:lnTo>
                  <a:lnTo>
                    <a:pt x="342214" y="4648822"/>
                  </a:lnTo>
                  <a:lnTo>
                    <a:pt x="337210" y="4642472"/>
                  </a:lnTo>
                  <a:lnTo>
                    <a:pt x="321424" y="4604372"/>
                  </a:lnTo>
                  <a:lnTo>
                    <a:pt x="320281" y="4580242"/>
                  </a:lnTo>
                  <a:lnTo>
                    <a:pt x="321335" y="4571352"/>
                  </a:lnTo>
                  <a:lnTo>
                    <a:pt x="323456" y="4563732"/>
                  </a:lnTo>
                  <a:lnTo>
                    <a:pt x="324713" y="4562462"/>
                  </a:lnTo>
                  <a:lnTo>
                    <a:pt x="324713" y="4558652"/>
                  </a:lnTo>
                  <a:lnTo>
                    <a:pt x="324904" y="4558652"/>
                  </a:lnTo>
                  <a:lnTo>
                    <a:pt x="325069" y="4557382"/>
                  </a:lnTo>
                  <a:lnTo>
                    <a:pt x="325196" y="4557382"/>
                  </a:lnTo>
                  <a:lnTo>
                    <a:pt x="326263" y="4553572"/>
                  </a:lnTo>
                  <a:lnTo>
                    <a:pt x="327558" y="4551032"/>
                  </a:lnTo>
                  <a:lnTo>
                    <a:pt x="330923" y="4543412"/>
                  </a:lnTo>
                  <a:lnTo>
                    <a:pt x="359638" y="4506582"/>
                  </a:lnTo>
                  <a:lnTo>
                    <a:pt x="371627" y="4500232"/>
                  </a:lnTo>
                  <a:lnTo>
                    <a:pt x="372935" y="4498962"/>
                  </a:lnTo>
                  <a:lnTo>
                    <a:pt x="374192" y="4498962"/>
                  </a:lnTo>
                  <a:lnTo>
                    <a:pt x="375399" y="4497692"/>
                  </a:lnTo>
                  <a:lnTo>
                    <a:pt x="377482" y="4497692"/>
                  </a:lnTo>
                  <a:lnTo>
                    <a:pt x="379615" y="4496422"/>
                  </a:lnTo>
                  <a:lnTo>
                    <a:pt x="381800" y="4495152"/>
                  </a:lnTo>
                  <a:lnTo>
                    <a:pt x="384048" y="4493882"/>
                  </a:lnTo>
                  <a:lnTo>
                    <a:pt x="400431" y="4490072"/>
                  </a:lnTo>
                  <a:lnTo>
                    <a:pt x="404914" y="4488802"/>
                  </a:lnTo>
                  <a:lnTo>
                    <a:pt x="409422" y="4488802"/>
                  </a:lnTo>
                  <a:lnTo>
                    <a:pt x="415544" y="4487532"/>
                  </a:lnTo>
                  <a:lnTo>
                    <a:pt x="418528" y="4487532"/>
                  </a:lnTo>
                  <a:lnTo>
                    <a:pt x="465264" y="4498962"/>
                  </a:lnTo>
                  <a:lnTo>
                    <a:pt x="466229" y="4500232"/>
                  </a:lnTo>
                  <a:lnTo>
                    <a:pt x="473316" y="4504042"/>
                  </a:lnTo>
                  <a:lnTo>
                    <a:pt x="479882" y="4509122"/>
                  </a:lnTo>
                  <a:lnTo>
                    <a:pt x="485914" y="4514202"/>
                  </a:lnTo>
                  <a:lnTo>
                    <a:pt x="487680" y="4516742"/>
                  </a:lnTo>
                  <a:lnTo>
                    <a:pt x="489216" y="4518012"/>
                  </a:lnTo>
                  <a:lnTo>
                    <a:pt x="490816" y="4519282"/>
                  </a:lnTo>
                  <a:lnTo>
                    <a:pt x="492518" y="4519282"/>
                  </a:lnTo>
                  <a:lnTo>
                    <a:pt x="493864" y="4520552"/>
                  </a:lnTo>
                  <a:lnTo>
                    <a:pt x="494677" y="4520552"/>
                  </a:lnTo>
                  <a:lnTo>
                    <a:pt x="495096" y="4521822"/>
                  </a:lnTo>
                  <a:lnTo>
                    <a:pt x="500100" y="4523092"/>
                  </a:lnTo>
                  <a:lnTo>
                    <a:pt x="510933" y="4521822"/>
                  </a:lnTo>
                  <a:lnTo>
                    <a:pt x="513372" y="4519282"/>
                  </a:lnTo>
                  <a:lnTo>
                    <a:pt x="515073" y="4519282"/>
                  </a:lnTo>
                  <a:lnTo>
                    <a:pt x="516699" y="4518012"/>
                  </a:lnTo>
                  <a:lnTo>
                    <a:pt x="518248" y="4516742"/>
                  </a:lnTo>
                  <a:lnTo>
                    <a:pt x="519912" y="4514202"/>
                  </a:lnTo>
                  <a:lnTo>
                    <a:pt x="525729" y="4509122"/>
                  </a:lnTo>
                  <a:lnTo>
                    <a:pt x="532028" y="4505312"/>
                  </a:lnTo>
                  <a:lnTo>
                    <a:pt x="538810" y="4500232"/>
                  </a:lnTo>
                  <a:lnTo>
                    <a:pt x="540854" y="4498962"/>
                  </a:lnTo>
                  <a:lnTo>
                    <a:pt x="553110" y="4493882"/>
                  </a:lnTo>
                  <a:lnTo>
                    <a:pt x="565759" y="4490072"/>
                  </a:lnTo>
                  <a:lnTo>
                    <a:pt x="592264" y="4487532"/>
                  </a:lnTo>
                  <a:lnTo>
                    <a:pt x="596785" y="4488802"/>
                  </a:lnTo>
                  <a:lnTo>
                    <a:pt x="601268" y="4488802"/>
                  </a:lnTo>
                  <a:lnTo>
                    <a:pt x="605713" y="4490072"/>
                  </a:lnTo>
                  <a:lnTo>
                    <a:pt x="616966" y="4492612"/>
                  </a:lnTo>
                  <a:lnTo>
                    <a:pt x="622376" y="4495152"/>
                  </a:lnTo>
                  <a:lnTo>
                    <a:pt x="624420" y="4495152"/>
                  </a:lnTo>
                  <a:lnTo>
                    <a:pt x="626427" y="4496422"/>
                  </a:lnTo>
                  <a:lnTo>
                    <a:pt x="628396" y="4496422"/>
                  </a:lnTo>
                  <a:lnTo>
                    <a:pt x="630593" y="4497692"/>
                  </a:lnTo>
                  <a:lnTo>
                    <a:pt x="631786" y="4498962"/>
                  </a:lnTo>
                  <a:lnTo>
                    <a:pt x="634301" y="4498962"/>
                  </a:lnTo>
                  <a:lnTo>
                    <a:pt x="666356" y="4526902"/>
                  </a:lnTo>
                  <a:lnTo>
                    <a:pt x="678713" y="4552302"/>
                  </a:lnTo>
                  <a:lnTo>
                    <a:pt x="679729" y="4554842"/>
                  </a:lnTo>
                  <a:lnTo>
                    <a:pt x="679729" y="4557382"/>
                  </a:lnTo>
                  <a:lnTo>
                    <a:pt x="681964" y="4562462"/>
                  </a:lnTo>
                  <a:lnTo>
                    <a:pt x="684250" y="4570082"/>
                  </a:lnTo>
                  <a:lnTo>
                    <a:pt x="685444" y="4577702"/>
                  </a:lnTo>
                  <a:lnTo>
                    <a:pt x="685609" y="4595482"/>
                  </a:lnTo>
                  <a:lnTo>
                    <a:pt x="685609" y="4487240"/>
                  </a:lnTo>
                  <a:lnTo>
                    <a:pt x="684504" y="4486262"/>
                  </a:lnTo>
                  <a:lnTo>
                    <a:pt x="678408" y="4479912"/>
                  </a:lnTo>
                  <a:lnTo>
                    <a:pt x="671982" y="4474832"/>
                  </a:lnTo>
                  <a:lnTo>
                    <a:pt x="665289" y="4469752"/>
                  </a:lnTo>
                  <a:lnTo>
                    <a:pt x="658329" y="4465942"/>
                  </a:lnTo>
                  <a:lnTo>
                    <a:pt x="651090" y="4462132"/>
                  </a:lnTo>
                  <a:lnTo>
                    <a:pt x="648893" y="4460862"/>
                  </a:lnTo>
                  <a:lnTo>
                    <a:pt x="633945" y="4454512"/>
                  </a:lnTo>
                  <a:lnTo>
                    <a:pt x="618578" y="4449432"/>
                  </a:lnTo>
                  <a:lnTo>
                    <a:pt x="602780" y="4446892"/>
                  </a:lnTo>
                  <a:lnTo>
                    <a:pt x="572960" y="4446892"/>
                  </a:lnTo>
                  <a:lnTo>
                    <a:pt x="566229" y="4448162"/>
                  </a:lnTo>
                  <a:lnTo>
                    <a:pt x="549706" y="4450702"/>
                  </a:lnTo>
                  <a:lnTo>
                    <a:pt x="533984" y="4457052"/>
                  </a:lnTo>
                  <a:lnTo>
                    <a:pt x="519049" y="4464672"/>
                  </a:lnTo>
                  <a:lnTo>
                    <a:pt x="502920" y="4474832"/>
                  </a:lnTo>
                  <a:lnTo>
                    <a:pt x="494245" y="4468482"/>
                  </a:lnTo>
                  <a:lnTo>
                    <a:pt x="459460" y="4451972"/>
                  </a:lnTo>
                  <a:lnTo>
                    <a:pt x="431190" y="4446892"/>
                  </a:lnTo>
                  <a:lnTo>
                    <a:pt x="402386" y="4446892"/>
                  </a:lnTo>
                  <a:lnTo>
                    <a:pt x="365302" y="4457052"/>
                  </a:lnTo>
                  <a:lnTo>
                    <a:pt x="355511" y="4462132"/>
                  </a:lnTo>
                  <a:lnTo>
                    <a:pt x="354888" y="4462132"/>
                  </a:lnTo>
                  <a:lnTo>
                    <a:pt x="321386" y="4486262"/>
                  </a:lnTo>
                  <a:lnTo>
                    <a:pt x="315633" y="4491342"/>
                  </a:lnTo>
                  <a:lnTo>
                    <a:pt x="310235" y="4497692"/>
                  </a:lnTo>
                  <a:lnTo>
                    <a:pt x="305206" y="4504042"/>
                  </a:lnTo>
                  <a:lnTo>
                    <a:pt x="300583" y="4511662"/>
                  </a:lnTo>
                  <a:lnTo>
                    <a:pt x="296379" y="4518012"/>
                  </a:lnTo>
                  <a:lnTo>
                    <a:pt x="282067" y="4557382"/>
                  </a:lnTo>
                  <a:lnTo>
                    <a:pt x="279095" y="4580242"/>
                  </a:lnTo>
                  <a:lnTo>
                    <a:pt x="279171" y="4598022"/>
                  </a:lnTo>
                  <a:lnTo>
                    <a:pt x="281063" y="4610722"/>
                  </a:lnTo>
                  <a:lnTo>
                    <a:pt x="282702" y="4618342"/>
                  </a:lnTo>
                  <a:lnTo>
                    <a:pt x="284810" y="4625962"/>
                  </a:lnTo>
                  <a:lnTo>
                    <a:pt x="287401" y="4633582"/>
                  </a:lnTo>
                  <a:lnTo>
                    <a:pt x="288213" y="4636122"/>
                  </a:lnTo>
                  <a:lnTo>
                    <a:pt x="308432" y="4671682"/>
                  </a:lnTo>
                  <a:lnTo>
                    <a:pt x="329526" y="4694542"/>
                  </a:lnTo>
                  <a:lnTo>
                    <a:pt x="341630" y="4707242"/>
                  </a:lnTo>
                  <a:lnTo>
                    <a:pt x="353898" y="4718672"/>
                  </a:lnTo>
                  <a:lnTo>
                    <a:pt x="366356" y="4731372"/>
                  </a:lnTo>
                  <a:lnTo>
                    <a:pt x="418185" y="4783442"/>
                  </a:lnTo>
                  <a:lnTo>
                    <a:pt x="465620" y="4831702"/>
                  </a:lnTo>
                  <a:lnTo>
                    <a:pt x="495211" y="4849482"/>
                  </a:lnTo>
                  <a:lnTo>
                    <a:pt x="510654" y="4849482"/>
                  </a:lnTo>
                  <a:lnTo>
                    <a:pt x="556780" y="4815192"/>
                  </a:lnTo>
                  <a:lnTo>
                    <a:pt x="561505" y="4810112"/>
                  </a:lnTo>
                  <a:lnTo>
                    <a:pt x="573316" y="4797412"/>
                  </a:lnTo>
                  <a:lnTo>
                    <a:pt x="659079" y="4712322"/>
                  </a:lnTo>
                  <a:lnTo>
                    <a:pt x="678573" y="4692002"/>
                  </a:lnTo>
                  <a:lnTo>
                    <a:pt x="688225" y="4683112"/>
                  </a:lnTo>
                  <a:lnTo>
                    <a:pt x="712660" y="4647552"/>
                  </a:lnTo>
                  <a:lnTo>
                    <a:pt x="725665" y="4603102"/>
                  </a:lnTo>
                  <a:lnTo>
                    <a:pt x="726211" y="4600562"/>
                  </a:lnTo>
                  <a:lnTo>
                    <a:pt x="726579" y="4598022"/>
                  </a:lnTo>
                  <a:lnTo>
                    <a:pt x="726782" y="4596752"/>
                  </a:lnTo>
                  <a:lnTo>
                    <a:pt x="726782" y="4576432"/>
                  </a:lnTo>
                  <a:close/>
                </a:path>
                <a:path w="17259935" h="8380730">
                  <a:moveTo>
                    <a:pt x="1046086" y="4957432"/>
                  </a:moveTo>
                  <a:lnTo>
                    <a:pt x="1033411" y="4918062"/>
                  </a:lnTo>
                  <a:lnTo>
                    <a:pt x="1001864" y="4888928"/>
                  </a:lnTo>
                  <a:lnTo>
                    <a:pt x="1001864" y="4961242"/>
                  </a:lnTo>
                  <a:lnTo>
                    <a:pt x="1001826" y="4962512"/>
                  </a:lnTo>
                  <a:lnTo>
                    <a:pt x="718223" y="5263502"/>
                  </a:lnTo>
                  <a:lnTo>
                    <a:pt x="702183" y="5277472"/>
                  </a:lnTo>
                  <a:lnTo>
                    <a:pt x="693750" y="5285092"/>
                  </a:lnTo>
                  <a:lnTo>
                    <a:pt x="687412" y="5288902"/>
                  </a:lnTo>
                  <a:lnTo>
                    <a:pt x="680758" y="5293982"/>
                  </a:lnTo>
                  <a:lnTo>
                    <a:pt x="673798" y="5297792"/>
                  </a:lnTo>
                  <a:lnTo>
                    <a:pt x="666521" y="5300332"/>
                  </a:lnTo>
                  <a:lnTo>
                    <a:pt x="247065" y="5405742"/>
                  </a:lnTo>
                  <a:lnTo>
                    <a:pt x="242570" y="5407012"/>
                  </a:lnTo>
                  <a:lnTo>
                    <a:pt x="238810" y="5409552"/>
                  </a:lnTo>
                  <a:lnTo>
                    <a:pt x="235775" y="5413362"/>
                  </a:lnTo>
                  <a:lnTo>
                    <a:pt x="194513" y="5455272"/>
                  </a:lnTo>
                  <a:lnTo>
                    <a:pt x="44602" y="5455272"/>
                  </a:lnTo>
                  <a:lnTo>
                    <a:pt x="44602" y="5280012"/>
                  </a:lnTo>
                  <a:lnTo>
                    <a:pt x="238036" y="5086972"/>
                  </a:lnTo>
                  <a:lnTo>
                    <a:pt x="244716" y="5081892"/>
                  </a:lnTo>
                  <a:lnTo>
                    <a:pt x="252018" y="5078082"/>
                  </a:lnTo>
                  <a:lnTo>
                    <a:pt x="259918" y="5075542"/>
                  </a:lnTo>
                  <a:lnTo>
                    <a:pt x="639648" y="5075542"/>
                  </a:lnTo>
                  <a:lnTo>
                    <a:pt x="675779" y="5099672"/>
                  </a:lnTo>
                  <a:lnTo>
                    <a:pt x="679157" y="5112372"/>
                  </a:lnTo>
                  <a:lnTo>
                    <a:pt x="679157" y="5114912"/>
                  </a:lnTo>
                  <a:lnTo>
                    <a:pt x="654799" y="5151742"/>
                  </a:lnTo>
                  <a:lnTo>
                    <a:pt x="377558" y="5155552"/>
                  </a:lnTo>
                  <a:lnTo>
                    <a:pt x="371957" y="5158092"/>
                  </a:lnTo>
                  <a:lnTo>
                    <a:pt x="360578" y="5174602"/>
                  </a:lnTo>
                  <a:lnTo>
                    <a:pt x="360578" y="5180952"/>
                  </a:lnTo>
                  <a:lnTo>
                    <a:pt x="361162" y="5183492"/>
                  </a:lnTo>
                  <a:lnTo>
                    <a:pt x="363499" y="5188572"/>
                  </a:lnTo>
                  <a:lnTo>
                    <a:pt x="365163" y="5191112"/>
                  </a:lnTo>
                  <a:lnTo>
                    <a:pt x="369481" y="5194922"/>
                  </a:lnTo>
                  <a:lnTo>
                    <a:pt x="371957" y="5197462"/>
                  </a:lnTo>
                  <a:lnTo>
                    <a:pt x="377558" y="5198732"/>
                  </a:lnTo>
                  <a:lnTo>
                    <a:pt x="380466" y="5200002"/>
                  </a:lnTo>
                  <a:lnTo>
                    <a:pt x="639648" y="5200002"/>
                  </a:lnTo>
                  <a:lnTo>
                    <a:pt x="647941" y="5198732"/>
                  </a:lnTo>
                  <a:lnTo>
                    <a:pt x="656069" y="5198732"/>
                  </a:lnTo>
                  <a:lnTo>
                    <a:pt x="671855" y="5193652"/>
                  </a:lnTo>
                  <a:lnTo>
                    <a:pt x="679361" y="5189842"/>
                  </a:lnTo>
                  <a:lnTo>
                    <a:pt x="686409" y="5186032"/>
                  </a:lnTo>
                  <a:lnTo>
                    <a:pt x="692988" y="5180952"/>
                  </a:lnTo>
                  <a:lnTo>
                    <a:pt x="699122" y="5174602"/>
                  </a:lnTo>
                  <a:lnTo>
                    <a:pt x="704253" y="5169522"/>
                  </a:lnTo>
                  <a:lnTo>
                    <a:pt x="708609" y="5164442"/>
                  </a:lnTo>
                  <a:lnTo>
                    <a:pt x="712216" y="5156822"/>
                  </a:lnTo>
                  <a:lnTo>
                    <a:pt x="781977" y="5086972"/>
                  </a:lnTo>
                  <a:lnTo>
                    <a:pt x="934199" y="4934572"/>
                  </a:lnTo>
                  <a:lnTo>
                    <a:pt x="962202" y="4923142"/>
                  </a:lnTo>
                  <a:lnTo>
                    <a:pt x="964158" y="4923142"/>
                  </a:lnTo>
                  <a:lnTo>
                    <a:pt x="998461" y="4947272"/>
                  </a:lnTo>
                  <a:lnTo>
                    <a:pt x="1001864" y="4961242"/>
                  </a:lnTo>
                  <a:lnTo>
                    <a:pt x="1001864" y="4888928"/>
                  </a:lnTo>
                  <a:lnTo>
                    <a:pt x="997534" y="4886312"/>
                  </a:lnTo>
                  <a:lnTo>
                    <a:pt x="983754" y="4881232"/>
                  </a:lnTo>
                  <a:lnTo>
                    <a:pt x="968870" y="4878692"/>
                  </a:lnTo>
                  <a:lnTo>
                    <a:pt x="968184" y="4874882"/>
                  </a:lnTo>
                  <a:lnTo>
                    <a:pt x="945235" y="4834242"/>
                  </a:lnTo>
                  <a:lnTo>
                    <a:pt x="943559" y="4832972"/>
                  </a:lnTo>
                  <a:lnTo>
                    <a:pt x="932065" y="4822812"/>
                  </a:lnTo>
                  <a:lnTo>
                    <a:pt x="925093" y="4819281"/>
                  </a:lnTo>
                  <a:lnTo>
                    <a:pt x="925093" y="4887582"/>
                  </a:lnTo>
                  <a:lnTo>
                    <a:pt x="919048" y="4891392"/>
                  </a:lnTo>
                  <a:lnTo>
                    <a:pt x="913320" y="4893932"/>
                  </a:lnTo>
                  <a:lnTo>
                    <a:pt x="907910" y="4899012"/>
                  </a:lnTo>
                  <a:lnTo>
                    <a:pt x="902804" y="4902822"/>
                  </a:lnTo>
                  <a:lnTo>
                    <a:pt x="718908" y="5086972"/>
                  </a:lnTo>
                  <a:lnTo>
                    <a:pt x="715352" y="5078082"/>
                  </a:lnTo>
                  <a:lnTo>
                    <a:pt x="713867" y="5075542"/>
                  </a:lnTo>
                  <a:lnTo>
                    <a:pt x="687908" y="5046332"/>
                  </a:lnTo>
                  <a:lnTo>
                    <a:pt x="681431" y="5042522"/>
                  </a:lnTo>
                  <a:lnTo>
                    <a:pt x="857745" y="4865992"/>
                  </a:lnTo>
                  <a:lnTo>
                    <a:pt x="863866" y="4860912"/>
                  </a:lnTo>
                  <a:lnTo>
                    <a:pt x="870572" y="4857102"/>
                  </a:lnTo>
                  <a:lnTo>
                    <a:pt x="877862" y="4854562"/>
                  </a:lnTo>
                  <a:lnTo>
                    <a:pt x="895172" y="4854562"/>
                  </a:lnTo>
                  <a:lnTo>
                    <a:pt x="901966" y="4857102"/>
                  </a:lnTo>
                  <a:lnTo>
                    <a:pt x="908202" y="4860912"/>
                  </a:lnTo>
                  <a:lnTo>
                    <a:pt x="913892" y="4865992"/>
                  </a:lnTo>
                  <a:lnTo>
                    <a:pt x="918413" y="4869802"/>
                  </a:lnTo>
                  <a:lnTo>
                    <a:pt x="921740" y="4874882"/>
                  </a:lnTo>
                  <a:lnTo>
                    <a:pt x="923886" y="4881232"/>
                  </a:lnTo>
                  <a:lnTo>
                    <a:pt x="924534" y="4883772"/>
                  </a:lnTo>
                  <a:lnTo>
                    <a:pt x="924941" y="4885042"/>
                  </a:lnTo>
                  <a:lnTo>
                    <a:pt x="925093" y="4887582"/>
                  </a:lnTo>
                  <a:lnTo>
                    <a:pt x="925093" y="4819281"/>
                  </a:lnTo>
                  <a:lnTo>
                    <a:pt x="919543" y="4816462"/>
                  </a:lnTo>
                  <a:lnTo>
                    <a:pt x="906005" y="4811382"/>
                  </a:lnTo>
                  <a:lnTo>
                    <a:pt x="891438" y="4810112"/>
                  </a:lnTo>
                  <a:lnTo>
                    <a:pt x="877430" y="4810112"/>
                  </a:lnTo>
                  <a:lnTo>
                    <a:pt x="861339" y="4812652"/>
                  </a:lnTo>
                  <a:lnTo>
                    <a:pt x="853528" y="4816462"/>
                  </a:lnTo>
                  <a:lnTo>
                    <a:pt x="846023" y="4819002"/>
                  </a:lnTo>
                  <a:lnTo>
                    <a:pt x="838974" y="4824082"/>
                  </a:lnTo>
                  <a:lnTo>
                    <a:pt x="832383" y="4829162"/>
                  </a:lnTo>
                  <a:lnTo>
                    <a:pt x="826249" y="4834242"/>
                  </a:lnTo>
                  <a:lnTo>
                    <a:pt x="629653" y="5031092"/>
                  </a:lnTo>
                  <a:lnTo>
                    <a:pt x="262280" y="5031092"/>
                  </a:lnTo>
                  <a:lnTo>
                    <a:pt x="220624" y="5043792"/>
                  </a:lnTo>
                  <a:lnTo>
                    <a:pt x="6667" y="5255882"/>
                  </a:lnTo>
                  <a:lnTo>
                    <a:pt x="2197" y="5259692"/>
                  </a:lnTo>
                  <a:lnTo>
                    <a:pt x="38" y="5264772"/>
                  </a:lnTo>
                  <a:lnTo>
                    <a:pt x="203" y="5271122"/>
                  </a:lnTo>
                  <a:lnTo>
                    <a:pt x="203" y="5476862"/>
                  </a:lnTo>
                  <a:lnTo>
                    <a:pt x="0" y="5478132"/>
                  </a:lnTo>
                  <a:lnTo>
                    <a:pt x="25" y="5480672"/>
                  </a:lnTo>
                  <a:lnTo>
                    <a:pt x="596" y="5484482"/>
                  </a:lnTo>
                  <a:lnTo>
                    <a:pt x="19342" y="5500992"/>
                  </a:lnTo>
                  <a:lnTo>
                    <a:pt x="22288" y="5500992"/>
                  </a:lnTo>
                  <a:lnTo>
                    <a:pt x="203860" y="5499722"/>
                  </a:lnTo>
                  <a:lnTo>
                    <a:pt x="210197" y="5500992"/>
                  </a:lnTo>
                  <a:lnTo>
                    <a:pt x="212877" y="5499722"/>
                  </a:lnTo>
                  <a:lnTo>
                    <a:pt x="215557" y="5498452"/>
                  </a:lnTo>
                  <a:lnTo>
                    <a:pt x="219964" y="5493372"/>
                  </a:lnTo>
                  <a:lnTo>
                    <a:pt x="256603" y="5455272"/>
                  </a:lnTo>
                  <a:lnTo>
                    <a:pt x="263931" y="5447652"/>
                  </a:lnTo>
                  <a:lnTo>
                    <a:pt x="678561" y="5343512"/>
                  </a:lnTo>
                  <a:lnTo>
                    <a:pt x="720420" y="5320652"/>
                  </a:lnTo>
                  <a:lnTo>
                    <a:pt x="1021676" y="5022202"/>
                  </a:lnTo>
                  <a:lnTo>
                    <a:pt x="1026045" y="5018392"/>
                  </a:lnTo>
                  <a:lnTo>
                    <a:pt x="1044536" y="4980292"/>
                  </a:lnTo>
                  <a:lnTo>
                    <a:pt x="1046086" y="4968862"/>
                  </a:lnTo>
                  <a:lnTo>
                    <a:pt x="1046086" y="4957432"/>
                  </a:lnTo>
                  <a:close/>
                </a:path>
                <a:path w="17259935" h="8380730">
                  <a:moveTo>
                    <a:pt x="5465610" y="4805438"/>
                  </a:moveTo>
                  <a:lnTo>
                    <a:pt x="5460670" y="4775835"/>
                  </a:lnTo>
                  <a:lnTo>
                    <a:pt x="5446928" y="4750232"/>
                  </a:lnTo>
                  <a:lnTo>
                    <a:pt x="5426100" y="4730280"/>
                  </a:lnTo>
                  <a:lnTo>
                    <a:pt x="5399837" y="4717618"/>
                  </a:lnTo>
                  <a:lnTo>
                    <a:pt x="5399837" y="4687494"/>
                  </a:lnTo>
                  <a:lnTo>
                    <a:pt x="5397754" y="4677308"/>
                  </a:lnTo>
                  <a:lnTo>
                    <a:pt x="5392102" y="4668977"/>
                  </a:lnTo>
                  <a:lnTo>
                    <a:pt x="5383733" y="4663338"/>
                  </a:lnTo>
                  <a:lnTo>
                    <a:pt x="5373522" y="4661268"/>
                  </a:lnTo>
                  <a:lnTo>
                    <a:pt x="5363299" y="4663338"/>
                  </a:lnTo>
                  <a:lnTo>
                    <a:pt x="5354929" y="4668977"/>
                  </a:lnTo>
                  <a:lnTo>
                    <a:pt x="5349278" y="4677308"/>
                  </a:lnTo>
                  <a:lnTo>
                    <a:pt x="5347195" y="4687494"/>
                  </a:lnTo>
                  <a:lnTo>
                    <a:pt x="5347195" y="4717618"/>
                  </a:lnTo>
                  <a:lnTo>
                    <a:pt x="5320931" y="4730280"/>
                  </a:lnTo>
                  <a:lnTo>
                    <a:pt x="5300103" y="4750232"/>
                  </a:lnTo>
                  <a:lnTo>
                    <a:pt x="5286362" y="4775835"/>
                  </a:lnTo>
                  <a:lnTo>
                    <a:pt x="5281409" y="4805438"/>
                  </a:lnTo>
                  <a:lnTo>
                    <a:pt x="5288661" y="4841125"/>
                  </a:lnTo>
                  <a:lnTo>
                    <a:pt x="5308409" y="4870285"/>
                  </a:lnTo>
                  <a:lnTo>
                    <a:pt x="5337695" y="4889970"/>
                  </a:lnTo>
                  <a:lnTo>
                    <a:pt x="5388889" y="4900269"/>
                  </a:lnTo>
                  <a:lnTo>
                    <a:pt x="5401424" y="4908689"/>
                  </a:lnTo>
                  <a:lnTo>
                    <a:pt x="5409882" y="4921186"/>
                  </a:lnTo>
                  <a:lnTo>
                    <a:pt x="5412981" y="4936515"/>
                  </a:lnTo>
                  <a:lnTo>
                    <a:pt x="5409882" y="4951831"/>
                  </a:lnTo>
                  <a:lnTo>
                    <a:pt x="5401437" y="4964328"/>
                  </a:lnTo>
                  <a:lnTo>
                    <a:pt x="5388889" y="4972736"/>
                  </a:lnTo>
                  <a:lnTo>
                    <a:pt x="5373509" y="4975822"/>
                  </a:lnTo>
                  <a:lnTo>
                    <a:pt x="5358130" y="4972736"/>
                  </a:lnTo>
                  <a:lnTo>
                    <a:pt x="5345582" y="4964328"/>
                  </a:lnTo>
                  <a:lnTo>
                    <a:pt x="5337137" y="4951831"/>
                  </a:lnTo>
                  <a:lnTo>
                    <a:pt x="5331968" y="4926342"/>
                  </a:lnTo>
                  <a:lnTo>
                    <a:pt x="5326304" y="4917999"/>
                  </a:lnTo>
                  <a:lnTo>
                    <a:pt x="5317934" y="4912372"/>
                  </a:lnTo>
                  <a:lnTo>
                    <a:pt x="5307723" y="4910302"/>
                  </a:lnTo>
                  <a:lnTo>
                    <a:pt x="5297513" y="4912372"/>
                  </a:lnTo>
                  <a:lnTo>
                    <a:pt x="5289143" y="4917999"/>
                  </a:lnTo>
                  <a:lnTo>
                    <a:pt x="5283492" y="4926342"/>
                  </a:lnTo>
                  <a:lnTo>
                    <a:pt x="5281409" y="4936515"/>
                  </a:lnTo>
                  <a:lnTo>
                    <a:pt x="5286362" y="4966119"/>
                  </a:lnTo>
                  <a:lnTo>
                    <a:pt x="5300103" y="4991722"/>
                  </a:lnTo>
                  <a:lnTo>
                    <a:pt x="5320931" y="5011674"/>
                  </a:lnTo>
                  <a:lnTo>
                    <a:pt x="5347195" y="5024323"/>
                  </a:lnTo>
                  <a:lnTo>
                    <a:pt x="5347195" y="5054473"/>
                  </a:lnTo>
                  <a:lnTo>
                    <a:pt x="5349278" y="5064645"/>
                  </a:lnTo>
                  <a:lnTo>
                    <a:pt x="5354929" y="5072977"/>
                  </a:lnTo>
                  <a:lnTo>
                    <a:pt x="5363299" y="5078615"/>
                  </a:lnTo>
                  <a:lnTo>
                    <a:pt x="5373522" y="5080686"/>
                  </a:lnTo>
                  <a:lnTo>
                    <a:pt x="5383733" y="5078615"/>
                  </a:lnTo>
                  <a:lnTo>
                    <a:pt x="5392102" y="5072977"/>
                  </a:lnTo>
                  <a:lnTo>
                    <a:pt x="5397754" y="5064645"/>
                  </a:lnTo>
                  <a:lnTo>
                    <a:pt x="5399837" y="5054473"/>
                  </a:lnTo>
                  <a:lnTo>
                    <a:pt x="5399837" y="5024323"/>
                  </a:lnTo>
                  <a:lnTo>
                    <a:pt x="5426100" y="5011674"/>
                  </a:lnTo>
                  <a:lnTo>
                    <a:pt x="5446928" y="4991722"/>
                  </a:lnTo>
                  <a:lnTo>
                    <a:pt x="5460670" y="4966119"/>
                  </a:lnTo>
                  <a:lnTo>
                    <a:pt x="5465610" y="4936515"/>
                  </a:lnTo>
                  <a:lnTo>
                    <a:pt x="5458371" y="4900828"/>
                  </a:lnTo>
                  <a:lnTo>
                    <a:pt x="5438610" y="4871656"/>
                  </a:lnTo>
                  <a:lnTo>
                    <a:pt x="5409336" y="4851984"/>
                  </a:lnTo>
                  <a:lnTo>
                    <a:pt x="5358142" y="4841672"/>
                  </a:lnTo>
                  <a:lnTo>
                    <a:pt x="5345595" y="4833251"/>
                  </a:lnTo>
                  <a:lnTo>
                    <a:pt x="5337149" y="4820755"/>
                  </a:lnTo>
                  <a:lnTo>
                    <a:pt x="5334051" y="4805438"/>
                  </a:lnTo>
                  <a:lnTo>
                    <a:pt x="5337149" y="4790122"/>
                  </a:lnTo>
                  <a:lnTo>
                    <a:pt x="5345595" y="4777625"/>
                  </a:lnTo>
                  <a:lnTo>
                    <a:pt x="5358142" y="4769205"/>
                  </a:lnTo>
                  <a:lnTo>
                    <a:pt x="5373522" y="4766119"/>
                  </a:lnTo>
                  <a:lnTo>
                    <a:pt x="5388889" y="4769205"/>
                  </a:lnTo>
                  <a:lnTo>
                    <a:pt x="5401437" y="4777625"/>
                  </a:lnTo>
                  <a:lnTo>
                    <a:pt x="5409895" y="4790122"/>
                  </a:lnTo>
                  <a:lnTo>
                    <a:pt x="5415064" y="4815624"/>
                  </a:lnTo>
                  <a:lnTo>
                    <a:pt x="5420715" y="4823955"/>
                  </a:lnTo>
                  <a:lnTo>
                    <a:pt x="5429085" y="4829594"/>
                  </a:lnTo>
                  <a:lnTo>
                    <a:pt x="5439295" y="4831664"/>
                  </a:lnTo>
                  <a:lnTo>
                    <a:pt x="5449506" y="4829594"/>
                  </a:lnTo>
                  <a:lnTo>
                    <a:pt x="5457876" y="4823955"/>
                  </a:lnTo>
                  <a:lnTo>
                    <a:pt x="5463540" y="4815624"/>
                  </a:lnTo>
                  <a:lnTo>
                    <a:pt x="5465610" y="4805438"/>
                  </a:lnTo>
                  <a:close/>
                </a:path>
                <a:path w="17259935" h="8380730">
                  <a:moveTo>
                    <a:pt x="5741949" y="4871009"/>
                  </a:moveTo>
                  <a:lnTo>
                    <a:pt x="5735447" y="4802924"/>
                  </a:lnTo>
                  <a:lnTo>
                    <a:pt x="5724156" y="4759172"/>
                  </a:lnTo>
                  <a:lnTo>
                    <a:pt x="5707659" y="4717593"/>
                  </a:lnTo>
                  <a:lnTo>
                    <a:pt x="5688762" y="4683010"/>
                  </a:lnTo>
                  <a:lnTo>
                    <a:pt x="5688762" y="4851628"/>
                  </a:lnTo>
                  <a:lnTo>
                    <a:pt x="5687746" y="4902352"/>
                  </a:lnTo>
                  <a:lnTo>
                    <a:pt x="5678906" y="4951336"/>
                  </a:lnTo>
                  <a:lnTo>
                    <a:pt x="5662638" y="4997831"/>
                  </a:lnTo>
                  <a:lnTo>
                    <a:pt x="5639371" y="5041049"/>
                  </a:lnTo>
                  <a:lnTo>
                    <a:pt x="5609501" y="5080228"/>
                  </a:lnTo>
                  <a:lnTo>
                    <a:pt x="5573471" y="5114595"/>
                  </a:lnTo>
                  <a:lnTo>
                    <a:pt x="5531663" y="5143373"/>
                  </a:lnTo>
                  <a:lnTo>
                    <a:pt x="5504129" y="5164531"/>
                  </a:lnTo>
                  <a:lnTo>
                    <a:pt x="5483339" y="5191569"/>
                  </a:lnTo>
                  <a:lnTo>
                    <a:pt x="5470195" y="5222887"/>
                  </a:lnTo>
                  <a:lnTo>
                    <a:pt x="5465610" y="5256885"/>
                  </a:lnTo>
                  <a:lnTo>
                    <a:pt x="5465610" y="5264213"/>
                  </a:lnTo>
                  <a:lnTo>
                    <a:pt x="5465610" y="5316601"/>
                  </a:lnTo>
                  <a:lnTo>
                    <a:pt x="5465610" y="5342826"/>
                  </a:lnTo>
                  <a:lnTo>
                    <a:pt x="5463540" y="5353012"/>
                  </a:lnTo>
                  <a:lnTo>
                    <a:pt x="5457876" y="5361343"/>
                  </a:lnTo>
                  <a:lnTo>
                    <a:pt x="5449519" y="5366969"/>
                  </a:lnTo>
                  <a:lnTo>
                    <a:pt x="5439295" y="5369039"/>
                  </a:lnTo>
                  <a:lnTo>
                    <a:pt x="5399837" y="5369039"/>
                  </a:lnTo>
                  <a:lnTo>
                    <a:pt x="5399837" y="5421452"/>
                  </a:lnTo>
                  <a:lnTo>
                    <a:pt x="5399837" y="5447677"/>
                  </a:lnTo>
                  <a:lnTo>
                    <a:pt x="5347195" y="5447677"/>
                  </a:lnTo>
                  <a:lnTo>
                    <a:pt x="5347195" y="5421452"/>
                  </a:lnTo>
                  <a:lnTo>
                    <a:pt x="5399837" y="5421452"/>
                  </a:lnTo>
                  <a:lnTo>
                    <a:pt x="5399837" y="5369039"/>
                  </a:lnTo>
                  <a:lnTo>
                    <a:pt x="5307736" y="5369039"/>
                  </a:lnTo>
                  <a:lnTo>
                    <a:pt x="5297513" y="5366969"/>
                  </a:lnTo>
                  <a:lnTo>
                    <a:pt x="5289143" y="5361343"/>
                  </a:lnTo>
                  <a:lnTo>
                    <a:pt x="5283492" y="5353012"/>
                  </a:lnTo>
                  <a:lnTo>
                    <a:pt x="5281409" y="5342826"/>
                  </a:lnTo>
                  <a:lnTo>
                    <a:pt x="5281409" y="5316601"/>
                  </a:lnTo>
                  <a:lnTo>
                    <a:pt x="5465610" y="5316601"/>
                  </a:lnTo>
                  <a:lnTo>
                    <a:pt x="5465610" y="5264213"/>
                  </a:lnTo>
                  <a:lnTo>
                    <a:pt x="5281422" y="5264213"/>
                  </a:lnTo>
                  <a:lnTo>
                    <a:pt x="5281422" y="5256885"/>
                  </a:lnTo>
                  <a:lnTo>
                    <a:pt x="5276837" y="5222760"/>
                  </a:lnTo>
                  <a:lnTo>
                    <a:pt x="5263693" y="5191468"/>
                  </a:lnTo>
                  <a:lnTo>
                    <a:pt x="5242928" y="5164531"/>
                  </a:lnTo>
                  <a:lnTo>
                    <a:pt x="5215369" y="5143373"/>
                  </a:lnTo>
                  <a:lnTo>
                    <a:pt x="5176075" y="5116500"/>
                  </a:lnTo>
                  <a:lnTo>
                    <a:pt x="5141658" y="5084419"/>
                  </a:lnTo>
                  <a:lnTo>
                    <a:pt x="5112575" y="5047869"/>
                  </a:lnTo>
                  <a:lnTo>
                    <a:pt x="5089220" y="5007534"/>
                  </a:lnTo>
                  <a:lnTo>
                    <a:pt x="5072011" y="4964138"/>
                  </a:lnTo>
                  <a:lnTo>
                    <a:pt x="5061382" y="4918392"/>
                  </a:lnTo>
                  <a:lnTo>
                    <a:pt x="5057749" y="4871009"/>
                  </a:lnTo>
                  <a:lnTo>
                    <a:pt x="5061839" y="4819955"/>
                  </a:lnTo>
                  <a:lnTo>
                    <a:pt x="5073891" y="4771021"/>
                  </a:lnTo>
                  <a:lnTo>
                    <a:pt x="5093627" y="4724933"/>
                  </a:lnTo>
                  <a:lnTo>
                    <a:pt x="5120716" y="4682363"/>
                  </a:lnTo>
                  <a:lnTo>
                    <a:pt x="5154854" y="4644021"/>
                  </a:lnTo>
                  <a:lnTo>
                    <a:pt x="5192446" y="4613173"/>
                  </a:lnTo>
                  <a:lnTo>
                    <a:pt x="5233759" y="4588738"/>
                  </a:lnTo>
                  <a:lnTo>
                    <a:pt x="5278132" y="4570984"/>
                  </a:lnTo>
                  <a:lnTo>
                    <a:pt x="5324932" y="4560138"/>
                  </a:lnTo>
                  <a:lnTo>
                    <a:pt x="5373522" y="4556468"/>
                  </a:lnTo>
                  <a:lnTo>
                    <a:pt x="5382196" y="4556468"/>
                  </a:lnTo>
                  <a:lnTo>
                    <a:pt x="5433695" y="4562221"/>
                  </a:lnTo>
                  <a:lnTo>
                    <a:pt x="5478513" y="4574552"/>
                  </a:lnTo>
                  <a:lnTo>
                    <a:pt x="5520575" y="4593171"/>
                  </a:lnTo>
                  <a:lnTo>
                    <a:pt x="5559285" y="4617491"/>
                  </a:lnTo>
                  <a:lnTo>
                    <a:pt x="5594058" y="4646955"/>
                  </a:lnTo>
                  <a:lnTo>
                    <a:pt x="5624334" y="4681004"/>
                  </a:lnTo>
                  <a:lnTo>
                    <a:pt x="5649519" y="4719053"/>
                  </a:lnTo>
                  <a:lnTo>
                    <a:pt x="5669038" y="4760557"/>
                  </a:lnTo>
                  <a:lnTo>
                    <a:pt x="5682310" y="4804930"/>
                  </a:lnTo>
                  <a:lnTo>
                    <a:pt x="5688762" y="4851628"/>
                  </a:lnTo>
                  <a:lnTo>
                    <a:pt x="5688762" y="4683010"/>
                  </a:lnTo>
                  <a:lnTo>
                    <a:pt x="5660580" y="4642497"/>
                  </a:lnTo>
                  <a:lnTo>
                    <a:pt x="5630786" y="4609744"/>
                  </a:lnTo>
                  <a:lnTo>
                    <a:pt x="5597322" y="4580687"/>
                  </a:lnTo>
                  <a:lnTo>
                    <a:pt x="5561698" y="4556468"/>
                  </a:lnTo>
                  <a:lnTo>
                    <a:pt x="5560606" y="4555718"/>
                  </a:lnTo>
                  <a:lnTo>
                    <a:pt x="5520995" y="4535221"/>
                  </a:lnTo>
                  <a:lnTo>
                    <a:pt x="5478894" y="4519549"/>
                  </a:lnTo>
                  <a:lnTo>
                    <a:pt x="5434698" y="4509122"/>
                  </a:lnTo>
                  <a:lnTo>
                    <a:pt x="5388788" y="4504296"/>
                  </a:lnTo>
                  <a:lnTo>
                    <a:pt x="5338559" y="4505553"/>
                  </a:lnTo>
                  <a:lnTo>
                    <a:pt x="5289753" y="4513377"/>
                  </a:lnTo>
                  <a:lnTo>
                    <a:pt x="5242865" y="4527562"/>
                  </a:lnTo>
                  <a:lnTo>
                    <a:pt x="5198338" y="4547921"/>
                  </a:lnTo>
                  <a:lnTo>
                    <a:pt x="5156657" y="4574222"/>
                  </a:lnTo>
                  <a:lnTo>
                    <a:pt x="5118265" y="4606277"/>
                  </a:lnTo>
                  <a:lnTo>
                    <a:pt x="5084584" y="4643171"/>
                  </a:lnTo>
                  <a:lnTo>
                    <a:pt x="5056543" y="4683582"/>
                  </a:lnTo>
                  <a:lnTo>
                    <a:pt x="5034369" y="4727041"/>
                  </a:lnTo>
                  <a:lnTo>
                    <a:pt x="5018265" y="4773079"/>
                  </a:lnTo>
                  <a:lnTo>
                    <a:pt x="5008448" y="4821225"/>
                  </a:lnTo>
                  <a:lnTo>
                    <a:pt x="5005121" y="4871009"/>
                  </a:lnTo>
                  <a:lnTo>
                    <a:pt x="5008308" y="4918392"/>
                  </a:lnTo>
                  <a:lnTo>
                    <a:pt x="5017909" y="4966500"/>
                  </a:lnTo>
                  <a:lnTo>
                    <a:pt x="5033416" y="5011610"/>
                  </a:lnTo>
                  <a:lnTo>
                    <a:pt x="5054524" y="5054155"/>
                  </a:lnTo>
                  <a:lnTo>
                    <a:pt x="5081016" y="5093805"/>
                  </a:lnTo>
                  <a:lnTo>
                    <a:pt x="5112474" y="5129784"/>
                  </a:lnTo>
                  <a:lnTo>
                    <a:pt x="5148592" y="5161610"/>
                  </a:lnTo>
                  <a:lnTo>
                    <a:pt x="5189067" y="5188724"/>
                  </a:lnTo>
                  <a:lnTo>
                    <a:pt x="5205603" y="5201437"/>
                  </a:lnTo>
                  <a:lnTo>
                    <a:pt x="5218112" y="5217680"/>
                  </a:lnTo>
                  <a:lnTo>
                    <a:pt x="5226037" y="5236489"/>
                  </a:lnTo>
                  <a:lnTo>
                    <a:pt x="5228806" y="5256885"/>
                  </a:lnTo>
                  <a:lnTo>
                    <a:pt x="5228806" y="5342826"/>
                  </a:lnTo>
                  <a:lnTo>
                    <a:pt x="5233835" y="5370436"/>
                  </a:lnTo>
                  <a:lnTo>
                    <a:pt x="5247678" y="5393791"/>
                  </a:lnTo>
                  <a:lnTo>
                    <a:pt x="5268544" y="5411000"/>
                  </a:lnTo>
                  <a:lnTo>
                    <a:pt x="5294579" y="5420169"/>
                  </a:lnTo>
                  <a:lnTo>
                    <a:pt x="5294592" y="5473916"/>
                  </a:lnTo>
                  <a:lnTo>
                    <a:pt x="5296662" y="5484101"/>
                  </a:lnTo>
                  <a:lnTo>
                    <a:pt x="5302326" y="5492432"/>
                  </a:lnTo>
                  <a:lnTo>
                    <a:pt x="5310683" y="5498058"/>
                  </a:lnTo>
                  <a:lnTo>
                    <a:pt x="5320906" y="5500128"/>
                  </a:lnTo>
                  <a:lnTo>
                    <a:pt x="5426164" y="5500128"/>
                  </a:lnTo>
                  <a:lnTo>
                    <a:pt x="5436374" y="5498058"/>
                  </a:lnTo>
                  <a:lnTo>
                    <a:pt x="5444744" y="5492432"/>
                  </a:lnTo>
                  <a:lnTo>
                    <a:pt x="5450395" y="5484101"/>
                  </a:lnTo>
                  <a:lnTo>
                    <a:pt x="5452478" y="5473916"/>
                  </a:lnTo>
                  <a:lnTo>
                    <a:pt x="5452478" y="5447677"/>
                  </a:lnTo>
                  <a:lnTo>
                    <a:pt x="5452478" y="5421452"/>
                  </a:lnTo>
                  <a:lnTo>
                    <a:pt x="5452478" y="5420169"/>
                  </a:lnTo>
                  <a:lnTo>
                    <a:pt x="5478526" y="5411000"/>
                  </a:lnTo>
                  <a:lnTo>
                    <a:pt x="5499379" y="5393791"/>
                  </a:lnTo>
                  <a:lnTo>
                    <a:pt x="5513235" y="5370436"/>
                  </a:lnTo>
                  <a:lnTo>
                    <a:pt x="5513489" y="5369039"/>
                  </a:lnTo>
                  <a:lnTo>
                    <a:pt x="5518264" y="5342826"/>
                  </a:lnTo>
                  <a:lnTo>
                    <a:pt x="5518264" y="5316601"/>
                  </a:lnTo>
                  <a:lnTo>
                    <a:pt x="5518264" y="5264213"/>
                  </a:lnTo>
                  <a:lnTo>
                    <a:pt x="5518264" y="5256885"/>
                  </a:lnTo>
                  <a:lnTo>
                    <a:pt x="5521033" y="5236489"/>
                  </a:lnTo>
                  <a:lnTo>
                    <a:pt x="5528957" y="5217680"/>
                  </a:lnTo>
                  <a:lnTo>
                    <a:pt x="5541467" y="5201437"/>
                  </a:lnTo>
                  <a:lnTo>
                    <a:pt x="5558002" y="5188724"/>
                  </a:lnTo>
                  <a:lnTo>
                    <a:pt x="5598846" y="5161407"/>
                  </a:lnTo>
                  <a:lnTo>
                    <a:pt x="5635142" y="5129542"/>
                  </a:lnTo>
                  <a:lnTo>
                    <a:pt x="5666613" y="5093614"/>
                  </a:lnTo>
                  <a:lnTo>
                    <a:pt x="5692991" y="5054155"/>
                  </a:lnTo>
                  <a:lnTo>
                    <a:pt x="5713996" y="5011648"/>
                  </a:lnTo>
                  <a:lnTo>
                    <a:pt x="5729338" y="4966627"/>
                  </a:lnTo>
                  <a:lnTo>
                    <a:pt x="5738749" y="4919573"/>
                  </a:lnTo>
                  <a:lnTo>
                    <a:pt x="5741949" y="4871009"/>
                  </a:lnTo>
                  <a:close/>
                </a:path>
                <a:path w="17259935" h="8380730">
                  <a:moveTo>
                    <a:pt x="17259313" y="201193"/>
                  </a:moveTo>
                  <a:lnTo>
                    <a:pt x="17204271" y="150329"/>
                  </a:lnTo>
                  <a:lnTo>
                    <a:pt x="17168902" y="123291"/>
                  </a:lnTo>
                  <a:lnTo>
                    <a:pt x="17131729" y="98615"/>
                  </a:lnTo>
                  <a:lnTo>
                    <a:pt x="17092968" y="76479"/>
                  </a:lnTo>
                  <a:lnTo>
                    <a:pt x="17052506" y="56857"/>
                  </a:lnTo>
                  <a:lnTo>
                    <a:pt x="17010584" y="39954"/>
                  </a:lnTo>
                  <a:lnTo>
                    <a:pt x="16967315" y="25869"/>
                  </a:lnTo>
                  <a:lnTo>
                    <a:pt x="16922801" y="14719"/>
                  </a:lnTo>
                  <a:lnTo>
                    <a:pt x="16877183" y="6616"/>
                  </a:lnTo>
                  <a:lnTo>
                    <a:pt x="16830561" y="1663"/>
                  </a:lnTo>
                  <a:lnTo>
                    <a:pt x="16783063" y="0"/>
                  </a:lnTo>
                  <a:lnTo>
                    <a:pt x="11880698" y="0"/>
                  </a:lnTo>
                  <a:lnTo>
                    <a:pt x="11833212" y="1663"/>
                  </a:lnTo>
                  <a:lnTo>
                    <a:pt x="11786591" y="6604"/>
                  </a:lnTo>
                  <a:lnTo>
                    <a:pt x="11740998" y="14706"/>
                  </a:lnTo>
                  <a:lnTo>
                    <a:pt x="11696535" y="25857"/>
                  </a:lnTo>
                  <a:lnTo>
                    <a:pt x="11653304" y="39928"/>
                  </a:lnTo>
                  <a:lnTo>
                    <a:pt x="11611432" y="56819"/>
                  </a:lnTo>
                  <a:lnTo>
                    <a:pt x="11571021" y="76428"/>
                  </a:lnTo>
                  <a:lnTo>
                    <a:pt x="11532032" y="98704"/>
                  </a:lnTo>
                  <a:lnTo>
                    <a:pt x="11494859" y="123418"/>
                  </a:lnTo>
                  <a:lnTo>
                    <a:pt x="11459489" y="150507"/>
                  </a:lnTo>
                  <a:lnTo>
                    <a:pt x="11426025" y="179857"/>
                  </a:lnTo>
                  <a:lnTo>
                    <a:pt x="11394592" y="211353"/>
                  </a:lnTo>
                  <a:lnTo>
                    <a:pt x="11365306" y="244894"/>
                  </a:lnTo>
                  <a:lnTo>
                    <a:pt x="11338268" y="280365"/>
                  </a:lnTo>
                  <a:lnTo>
                    <a:pt x="11313592" y="317652"/>
                  </a:lnTo>
                  <a:lnTo>
                    <a:pt x="11291405" y="356641"/>
                  </a:lnTo>
                  <a:lnTo>
                    <a:pt x="11271809" y="397230"/>
                  </a:lnTo>
                  <a:lnTo>
                    <a:pt x="11254905" y="439293"/>
                  </a:lnTo>
                  <a:lnTo>
                    <a:pt x="11240834" y="482727"/>
                  </a:lnTo>
                  <a:lnTo>
                    <a:pt x="11229683" y="527418"/>
                  </a:lnTo>
                  <a:lnTo>
                    <a:pt x="11221593" y="573252"/>
                  </a:lnTo>
                  <a:lnTo>
                    <a:pt x="11216640" y="620115"/>
                  </a:lnTo>
                  <a:lnTo>
                    <a:pt x="11215053" y="665734"/>
                  </a:lnTo>
                  <a:lnTo>
                    <a:pt x="11214976" y="7714450"/>
                  </a:lnTo>
                  <a:lnTo>
                    <a:pt x="11216640" y="7761960"/>
                  </a:lnTo>
                  <a:lnTo>
                    <a:pt x="11221593" y="7808582"/>
                  </a:lnTo>
                  <a:lnTo>
                    <a:pt x="11229683" y="7854188"/>
                  </a:lnTo>
                  <a:lnTo>
                    <a:pt x="11240834" y="7898676"/>
                  </a:lnTo>
                  <a:lnTo>
                    <a:pt x="11254905" y="7941932"/>
                  </a:lnTo>
                  <a:lnTo>
                    <a:pt x="11271809" y="7983829"/>
                  </a:lnTo>
                  <a:lnTo>
                    <a:pt x="11291405" y="8024266"/>
                  </a:lnTo>
                  <a:lnTo>
                    <a:pt x="11313592" y="8063128"/>
                  </a:lnTo>
                  <a:lnTo>
                    <a:pt x="11338268" y="8100301"/>
                  </a:lnTo>
                  <a:lnTo>
                    <a:pt x="11365306" y="8135683"/>
                  </a:lnTo>
                  <a:lnTo>
                    <a:pt x="11394592" y="8169135"/>
                  </a:lnTo>
                  <a:lnTo>
                    <a:pt x="11426025" y="8200568"/>
                  </a:lnTo>
                  <a:lnTo>
                    <a:pt x="11459489" y="8229867"/>
                  </a:lnTo>
                  <a:lnTo>
                    <a:pt x="11494859" y="8256892"/>
                  </a:lnTo>
                  <a:lnTo>
                    <a:pt x="11532032" y="8281568"/>
                  </a:lnTo>
                  <a:lnTo>
                    <a:pt x="11570894" y="8303755"/>
                  </a:lnTo>
                  <a:lnTo>
                    <a:pt x="11611331" y="8323364"/>
                  </a:lnTo>
                  <a:lnTo>
                    <a:pt x="11653241" y="8340255"/>
                  </a:lnTo>
                  <a:lnTo>
                    <a:pt x="11696484" y="8354327"/>
                  </a:lnTo>
                  <a:lnTo>
                    <a:pt x="11740972" y="8365477"/>
                  </a:lnTo>
                  <a:lnTo>
                    <a:pt x="11786578" y="8373580"/>
                  </a:lnTo>
                  <a:lnTo>
                    <a:pt x="11833085" y="8378507"/>
                  </a:lnTo>
                  <a:lnTo>
                    <a:pt x="11880723" y="8380196"/>
                  </a:lnTo>
                  <a:lnTo>
                    <a:pt x="16783038" y="8380196"/>
                  </a:lnTo>
                  <a:lnTo>
                    <a:pt x="16830574" y="8378507"/>
                  </a:lnTo>
                  <a:lnTo>
                    <a:pt x="16877221" y="8373529"/>
                  </a:lnTo>
                  <a:lnTo>
                    <a:pt x="16922877" y="8365376"/>
                  </a:lnTo>
                  <a:lnTo>
                    <a:pt x="16967442" y="8354161"/>
                  </a:lnTo>
                  <a:lnTo>
                    <a:pt x="17010761" y="8339988"/>
                  </a:lnTo>
                  <a:lnTo>
                    <a:pt x="17052748" y="8322996"/>
                  </a:lnTo>
                  <a:lnTo>
                    <a:pt x="17093286" y="8303285"/>
                  </a:lnTo>
                  <a:lnTo>
                    <a:pt x="17132237" y="8280971"/>
                  </a:lnTo>
                  <a:lnTo>
                    <a:pt x="17148785" y="8269948"/>
                  </a:lnTo>
                  <a:lnTo>
                    <a:pt x="17169511" y="8256168"/>
                  </a:lnTo>
                  <a:lnTo>
                    <a:pt x="17204970" y="8228990"/>
                  </a:lnTo>
                  <a:lnTo>
                    <a:pt x="17238510" y="8199564"/>
                  </a:lnTo>
                  <a:lnTo>
                    <a:pt x="17259313" y="8178711"/>
                  </a:lnTo>
                  <a:lnTo>
                    <a:pt x="17259313" y="8001635"/>
                  </a:lnTo>
                  <a:lnTo>
                    <a:pt x="17248899" y="8018920"/>
                  </a:lnTo>
                  <a:lnTo>
                    <a:pt x="17222547" y="8055584"/>
                  </a:lnTo>
                  <a:lnTo>
                    <a:pt x="17193375" y="8089951"/>
                  </a:lnTo>
                  <a:lnTo>
                    <a:pt x="17161561" y="8121853"/>
                  </a:lnTo>
                  <a:lnTo>
                    <a:pt x="17127246" y="8151114"/>
                  </a:lnTo>
                  <a:lnTo>
                    <a:pt x="17090619" y="8177581"/>
                  </a:lnTo>
                  <a:lnTo>
                    <a:pt x="17051833" y="8201063"/>
                  </a:lnTo>
                  <a:lnTo>
                    <a:pt x="17011066" y="8221408"/>
                  </a:lnTo>
                  <a:lnTo>
                    <a:pt x="16968458" y="8238426"/>
                  </a:lnTo>
                  <a:lnTo>
                    <a:pt x="16924185" y="8251965"/>
                  </a:lnTo>
                  <a:lnTo>
                    <a:pt x="16878415" y="8261845"/>
                  </a:lnTo>
                  <a:lnTo>
                    <a:pt x="16831310" y="8267903"/>
                  </a:lnTo>
                  <a:lnTo>
                    <a:pt x="16783038" y="8269948"/>
                  </a:lnTo>
                  <a:lnTo>
                    <a:pt x="11880723" y="8269948"/>
                  </a:lnTo>
                  <a:lnTo>
                    <a:pt x="11832755" y="8267916"/>
                  </a:lnTo>
                  <a:lnTo>
                    <a:pt x="11785892" y="8261909"/>
                  </a:lnTo>
                  <a:lnTo>
                    <a:pt x="11740299" y="8252104"/>
                  </a:lnTo>
                  <a:lnTo>
                    <a:pt x="11696154" y="8238655"/>
                  </a:lnTo>
                  <a:lnTo>
                    <a:pt x="11653622" y="8221739"/>
                  </a:lnTo>
                  <a:lnTo>
                    <a:pt x="11612880" y="8201507"/>
                  </a:lnTo>
                  <a:lnTo>
                    <a:pt x="11574094" y="8178139"/>
                  </a:lnTo>
                  <a:lnTo>
                    <a:pt x="11537429" y="8151787"/>
                  </a:lnTo>
                  <a:lnTo>
                    <a:pt x="11503050" y="8122615"/>
                  </a:lnTo>
                  <a:lnTo>
                    <a:pt x="11471148" y="8090802"/>
                  </a:lnTo>
                  <a:lnTo>
                    <a:pt x="11441887" y="8056499"/>
                  </a:lnTo>
                  <a:lnTo>
                    <a:pt x="11415420" y="8019872"/>
                  </a:lnTo>
                  <a:lnTo>
                    <a:pt x="11391938" y="7981086"/>
                  </a:lnTo>
                  <a:lnTo>
                    <a:pt x="11371593" y="7940307"/>
                  </a:lnTo>
                  <a:lnTo>
                    <a:pt x="11354575" y="7897698"/>
                  </a:lnTo>
                  <a:lnTo>
                    <a:pt x="11341037" y="7853426"/>
                  </a:lnTo>
                  <a:lnTo>
                    <a:pt x="11331156" y="7807655"/>
                  </a:lnTo>
                  <a:lnTo>
                    <a:pt x="11325098" y="7760551"/>
                  </a:lnTo>
                  <a:lnTo>
                    <a:pt x="11323142" y="7714450"/>
                  </a:lnTo>
                  <a:lnTo>
                    <a:pt x="11323053" y="665734"/>
                  </a:lnTo>
                  <a:lnTo>
                    <a:pt x="11325098" y="617766"/>
                  </a:lnTo>
                  <a:lnTo>
                    <a:pt x="11331156" y="570903"/>
                  </a:lnTo>
                  <a:lnTo>
                    <a:pt x="11341037" y="525322"/>
                  </a:lnTo>
                  <a:lnTo>
                    <a:pt x="11354575" y="481177"/>
                  </a:lnTo>
                  <a:lnTo>
                    <a:pt x="11371593" y="438645"/>
                  </a:lnTo>
                  <a:lnTo>
                    <a:pt x="11391938" y="397903"/>
                  </a:lnTo>
                  <a:lnTo>
                    <a:pt x="11415420" y="359105"/>
                  </a:lnTo>
                  <a:lnTo>
                    <a:pt x="11441887" y="322440"/>
                  </a:lnTo>
                  <a:lnTo>
                    <a:pt x="11471148" y="288074"/>
                  </a:lnTo>
                  <a:lnTo>
                    <a:pt x="11503050" y="256171"/>
                  </a:lnTo>
                  <a:lnTo>
                    <a:pt x="11537429" y="226898"/>
                  </a:lnTo>
                  <a:lnTo>
                    <a:pt x="11574094" y="200444"/>
                  </a:lnTo>
                  <a:lnTo>
                    <a:pt x="11612880" y="176949"/>
                  </a:lnTo>
                  <a:lnTo>
                    <a:pt x="11653622" y="156616"/>
                  </a:lnTo>
                  <a:lnTo>
                    <a:pt x="11696154" y="139598"/>
                  </a:lnTo>
                  <a:lnTo>
                    <a:pt x="11740299" y="126060"/>
                  </a:lnTo>
                  <a:lnTo>
                    <a:pt x="11785892" y="116179"/>
                  </a:lnTo>
                  <a:lnTo>
                    <a:pt x="11832755" y="110121"/>
                  </a:lnTo>
                  <a:lnTo>
                    <a:pt x="11880723" y="108064"/>
                  </a:lnTo>
                  <a:lnTo>
                    <a:pt x="16783038" y="108064"/>
                  </a:lnTo>
                  <a:lnTo>
                    <a:pt x="16831005" y="110109"/>
                  </a:lnTo>
                  <a:lnTo>
                    <a:pt x="16877869" y="116116"/>
                  </a:lnTo>
                  <a:lnTo>
                    <a:pt x="16923462" y="125920"/>
                  </a:lnTo>
                  <a:lnTo>
                    <a:pt x="16967607" y="139369"/>
                  </a:lnTo>
                  <a:lnTo>
                    <a:pt x="17010139" y="156286"/>
                  </a:lnTo>
                  <a:lnTo>
                    <a:pt x="17050881" y="176517"/>
                  </a:lnTo>
                  <a:lnTo>
                    <a:pt x="17089666" y="199885"/>
                  </a:lnTo>
                  <a:lnTo>
                    <a:pt x="17126331" y="226237"/>
                  </a:lnTo>
                  <a:lnTo>
                    <a:pt x="17160710" y="255409"/>
                  </a:lnTo>
                  <a:lnTo>
                    <a:pt x="17192613" y="287223"/>
                  </a:lnTo>
                  <a:lnTo>
                    <a:pt x="17221873" y="321525"/>
                  </a:lnTo>
                  <a:lnTo>
                    <a:pt x="17248340" y="358152"/>
                  </a:lnTo>
                  <a:lnTo>
                    <a:pt x="17259313" y="376275"/>
                  </a:lnTo>
                  <a:lnTo>
                    <a:pt x="17259313" y="2011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16000" y="2872339"/>
            <a:ext cx="5668645" cy="1701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95"/>
              </a:spcBef>
            </a:pPr>
            <a:r>
              <a:rPr sz="2400" spc="130" dirty="0">
                <a:latin typeface="Lucida Sans Unicode"/>
                <a:cs typeface="Lucida Sans Unicode"/>
              </a:rPr>
              <a:t>Some</a:t>
            </a:r>
            <a:r>
              <a:rPr sz="2400" spc="5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African</a:t>
            </a:r>
            <a:r>
              <a:rPr sz="2400" spc="5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countries</a:t>
            </a:r>
            <a:r>
              <a:rPr sz="2400" spc="5" dirty="0">
                <a:latin typeface="Lucida Sans Unicode"/>
                <a:cs typeface="Lucida Sans Unicode"/>
              </a:rPr>
              <a:t> </a:t>
            </a:r>
            <a:r>
              <a:rPr sz="2400" spc="140" dirty="0">
                <a:latin typeface="Lucida Sans Unicode"/>
                <a:cs typeface="Lucida Sans Unicode"/>
              </a:rPr>
              <a:t>have</a:t>
            </a:r>
            <a:r>
              <a:rPr sz="2400" spc="5" dirty="0">
                <a:latin typeface="Lucida Sans Unicode"/>
                <a:cs typeface="Lucida Sans Unicode"/>
              </a:rPr>
              <a:t> </a:t>
            </a:r>
            <a:r>
              <a:rPr sz="2400" spc="90" dirty="0">
                <a:latin typeface="Lucida Sans Unicode"/>
                <a:cs typeface="Lucida Sans Unicode"/>
              </a:rPr>
              <a:t>already </a:t>
            </a:r>
            <a:r>
              <a:rPr sz="2400" spc="55" dirty="0">
                <a:latin typeface="Lucida Sans Unicode"/>
                <a:cs typeface="Lucida Sans Unicode"/>
              </a:rPr>
              <a:t>started</a:t>
            </a:r>
            <a:r>
              <a:rPr sz="2400" spc="-50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taking</a:t>
            </a:r>
            <a:r>
              <a:rPr sz="2400" spc="-45" dirty="0">
                <a:latin typeface="Lucida Sans Unicode"/>
                <a:cs typeface="Lucida Sans Unicode"/>
              </a:rPr>
              <a:t> </a:t>
            </a:r>
            <a:r>
              <a:rPr sz="2400" spc="50" dirty="0">
                <a:latin typeface="Lucida Sans Unicode"/>
                <a:cs typeface="Lucida Sans Unicode"/>
              </a:rPr>
              <a:t>steps</a:t>
            </a:r>
            <a:r>
              <a:rPr sz="2400" spc="-45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to</a:t>
            </a:r>
            <a:r>
              <a:rPr sz="2400" spc="-45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support</a:t>
            </a:r>
            <a:r>
              <a:rPr sz="2400" spc="-45" dirty="0">
                <a:latin typeface="Lucida Sans Unicode"/>
                <a:cs typeface="Lucida Sans Unicode"/>
              </a:rPr>
              <a:t> </a:t>
            </a:r>
            <a:r>
              <a:rPr sz="2400" spc="25" dirty="0">
                <a:latin typeface="Lucida Sans Unicode"/>
                <a:cs typeface="Lucida Sans Unicode"/>
              </a:rPr>
              <a:t>the </a:t>
            </a:r>
            <a:r>
              <a:rPr sz="2400" spc="65" dirty="0">
                <a:latin typeface="Lucida Sans Unicode"/>
                <a:cs typeface="Lucida Sans Unicode"/>
              </a:rPr>
              <a:t>local</a:t>
            </a:r>
            <a:r>
              <a:rPr sz="2400" spc="-135" dirty="0">
                <a:latin typeface="Lucida Sans Unicode"/>
                <a:cs typeface="Lucida Sans Unicode"/>
              </a:rPr>
              <a:t> </a:t>
            </a:r>
            <a:r>
              <a:rPr sz="2400" spc="60" dirty="0">
                <a:latin typeface="Lucida Sans Unicode"/>
                <a:cs typeface="Lucida Sans Unicode"/>
              </a:rPr>
              <a:t>uptake</a:t>
            </a:r>
            <a:r>
              <a:rPr sz="2400" spc="-130" dirty="0">
                <a:latin typeface="Lucida Sans Unicode"/>
                <a:cs typeface="Lucida Sans Unicode"/>
              </a:rPr>
              <a:t> </a:t>
            </a:r>
            <a:r>
              <a:rPr sz="2400" dirty="0">
                <a:latin typeface="Lucida Sans Unicode"/>
                <a:cs typeface="Lucida Sans Unicode"/>
              </a:rPr>
              <a:t>of</a:t>
            </a:r>
            <a:r>
              <a:rPr sz="2400" spc="-130" dirty="0">
                <a:latin typeface="Lucida Sans Unicode"/>
                <a:cs typeface="Lucida Sans Unicode"/>
              </a:rPr>
              <a:t> </a:t>
            </a:r>
            <a:r>
              <a:rPr sz="2400" spc="-10" dirty="0">
                <a:latin typeface="Lucida Sans Unicode"/>
                <a:cs typeface="Lucida Sans Unicode"/>
              </a:rPr>
              <a:t>this</a:t>
            </a:r>
            <a:r>
              <a:rPr sz="2400" spc="-130" dirty="0">
                <a:latin typeface="Lucida Sans Unicode"/>
                <a:cs typeface="Lucida Sans Unicode"/>
              </a:rPr>
              <a:t> </a:t>
            </a:r>
            <a:r>
              <a:rPr sz="2400" spc="35" dirty="0">
                <a:latin typeface="Lucida Sans Unicode"/>
                <a:cs typeface="Lucida Sans Unicode"/>
              </a:rPr>
              <a:t>financing </a:t>
            </a:r>
            <a:r>
              <a:rPr sz="2400" spc="110" dirty="0">
                <a:latin typeface="Lucida Sans Unicode"/>
                <a:cs typeface="Lucida Sans Unicode"/>
              </a:rPr>
              <a:t>mechanism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1568" y="6887309"/>
            <a:ext cx="4470400" cy="1644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90"/>
              </a:spcBef>
            </a:pP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Countries</a:t>
            </a:r>
            <a:r>
              <a:rPr sz="1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Lucida Sans Unicode"/>
                <a:cs typeface="Lucida Sans Unicode"/>
              </a:rPr>
              <a:t>have</a:t>
            </a:r>
            <a:r>
              <a:rPr sz="1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introduced</a:t>
            </a:r>
            <a:r>
              <a:rPr sz="1800" spc="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legal</a:t>
            </a:r>
            <a:r>
              <a:rPr sz="1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and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regulatory</a:t>
            </a:r>
            <a:r>
              <a:rPr sz="1800" spc="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frameworks</a:t>
            </a:r>
            <a:r>
              <a:rPr sz="1800" spc="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800" spc="1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promote</a:t>
            </a:r>
            <a:r>
              <a:rPr sz="1800" spc="1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the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development</a:t>
            </a:r>
            <a:r>
              <a:rPr sz="1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Islamic</a:t>
            </a:r>
            <a:r>
              <a:rPr sz="1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finance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products</a:t>
            </a:r>
            <a:r>
              <a:rPr sz="18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18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their</a:t>
            </a:r>
            <a:r>
              <a:rPr sz="18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respective 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jurisdictions.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1568" y="8792309"/>
            <a:ext cx="4291965" cy="996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90"/>
              </a:spcBef>
            </a:pP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South</a:t>
            </a:r>
            <a:r>
              <a:rPr sz="1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Africa,</a:t>
            </a:r>
            <a:r>
              <a:rPr sz="1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Nigeria,</a:t>
            </a:r>
            <a:r>
              <a:rPr sz="1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Kenya,</a:t>
            </a:r>
            <a:r>
              <a:rPr sz="18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Senegal, </a:t>
            </a:r>
            <a:r>
              <a:rPr sz="18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Djibouti,</a:t>
            </a:r>
            <a:r>
              <a:rPr sz="18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14" dirty="0">
                <a:solidFill>
                  <a:srgbClr val="FFFFFF"/>
                </a:solidFill>
                <a:latin typeface="Lucida Sans Unicode"/>
                <a:cs typeface="Lucida Sans Unicode"/>
              </a:rPr>
              <a:t>Uganda</a:t>
            </a:r>
            <a:r>
              <a:rPr sz="18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2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180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Morocco</a:t>
            </a:r>
            <a:r>
              <a:rPr sz="18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are </a:t>
            </a:r>
            <a:r>
              <a:rPr sz="18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examples</a:t>
            </a:r>
            <a:r>
              <a:rPr sz="18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8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such</a:t>
            </a:r>
            <a:r>
              <a:rPr sz="1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countries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05684" y="6875249"/>
            <a:ext cx="63379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600"/>
              </a:lnSpc>
              <a:spcBef>
                <a:spcPts val="95"/>
              </a:spcBef>
            </a:pP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Nigeria,</a:t>
            </a:r>
            <a:r>
              <a:rPr sz="17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Tunisia</a:t>
            </a:r>
            <a:r>
              <a:rPr sz="17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12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17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South</a:t>
            </a:r>
            <a:r>
              <a:rPr sz="17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Africa</a:t>
            </a:r>
            <a:r>
              <a:rPr sz="17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are</a:t>
            </a:r>
            <a:r>
              <a:rPr sz="17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now</a:t>
            </a:r>
            <a:r>
              <a:rPr sz="17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home</a:t>
            </a:r>
            <a:r>
              <a:rPr sz="17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7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Islamic </a:t>
            </a:r>
            <a:r>
              <a:rPr sz="17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banks</a:t>
            </a:r>
            <a:r>
              <a:rPr sz="17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12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17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takaful</a:t>
            </a:r>
            <a:r>
              <a:rPr sz="17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(Islamic</a:t>
            </a:r>
            <a:r>
              <a:rPr sz="17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insurance)</a:t>
            </a:r>
            <a:r>
              <a:rPr sz="17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companies.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05684" y="7789649"/>
            <a:ext cx="6779895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7600"/>
              </a:lnSpc>
              <a:spcBef>
                <a:spcPts val="95"/>
              </a:spcBef>
            </a:pP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7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number</a:t>
            </a:r>
            <a:r>
              <a:rPr sz="17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7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traditional</a:t>
            </a:r>
            <a:r>
              <a:rPr sz="17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banks</a:t>
            </a:r>
            <a:r>
              <a:rPr sz="17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across</a:t>
            </a:r>
            <a:r>
              <a:rPr sz="17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7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continent</a:t>
            </a:r>
            <a:r>
              <a:rPr sz="17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Lucida Sans Unicode"/>
                <a:cs typeface="Lucida Sans Unicode"/>
              </a:rPr>
              <a:t>have</a:t>
            </a:r>
            <a:r>
              <a:rPr sz="1700" spc="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also </a:t>
            </a:r>
            <a:r>
              <a:rPr sz="17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started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 to offer Shari'ah-</a:t>
            </a:r>
            <a:r>
              <a:rPr sz="17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compliant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banking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products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through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"Islamic</a:t>
            </a:r>
            <a:r>
              <a:rPr sz="1700" spc="1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windows”</a:t>
            </a:r>
            <a:endParaRPr sz="17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05684" y="9008849"/>
            <a:ext cx="6858634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600"/>
              </a:lnSpc>
              <a:spcBef>
                <a:spcPts val="95"/>
              </a:spcBef>
            </a:pP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At</a:t>
            </a:r>
            <a:r>
              <a:rPr sz="17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7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level</a:t>
            </a:r>
            <a:r>
              <a:rPr sz="17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7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governments,</a:t>
            </a:r>
            <a:r>
              <a:rPr sz="17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some</a:t>
            </a:r>
            <a:r>
              <a:rPr sz="17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114" dirty="0">
                <a:solidFill>
                  <a:srgbClr val="FFFFFF"/>
                </a:solidFill>
                <a:latin typeface="Lucida Sans Unicode"/>
                <a:cs typeface="Lucida Sans Unicode"/>
              </a:rPr>
              <a:t>have</a:t>
            </a:r>
            <a:r>
              <a:rPr sz="1700" spc="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either</a:t>
            </a:r>
            <a:r>
              <a:rPr sz="17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started</a:t>
            </a:r>
            <a:r>
              <a:rPr sz="17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issuing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international</a:t>
            </a:r>
            <a:r>
              <a:rPr sz="17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or</a:t>
            </a:r>
            <a:r>
              <a:rPr sz="17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domestic</a:t>
            </a:r>
            <a:r>
              <a:rPr sz="17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sukuk</a:t>
            </a:r>
            <a:r>
              <a:rPr sz="17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or</a:t>
            </a:r>
            <a:r>
              <a:rPr sz="17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"Islamic</a:t>
            </a:r>
            <a:r>
              <a:rPr sz="17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bonds</a:t>
            </a:r>
            <a:r>
              <a:rPr sz="17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South</a:t>
            </a:r>
            <a:r>
              <a:rPr sz="17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Africa, </a:t>
            </a:r>
            <a:r>
              <a:rPr sz="17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Senegal</a:t>
            </a:r>
            <a:r>
              <a:rPr sz="17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120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17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Nigeria</a:t>
            </a:r>
            <a:r>
              <a:rPr sz="17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are</a:t>
            </a:r>
            <a:r>
              <a:rPr sz="17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examples</a:t>
            </a:r>
            <a:r>
              <a:rPr sz="17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7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such</a:t>
            </a:r>
            <a:r>
              <a:rPr sz="17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countries</a:t>
            </a:r>
            <a:endParaRPr sz="17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7999" cy="10286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80437" y="1294423"/>
            <a:ext cx="6135370" cy="958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95"/>
              </a:spcBef>
            </a:pPr>
            <a:r>
              <a:rPr sz="2650" spc="400" dirty="0">
                <a:solidFill>
                  <a:srgbClr val="583C8F"/>
                </a:solidFill>
              </a:rPr>
              <a:t>CHALLENGES</a:t>
            </a:r>
            <a:r>
              <a:rPr sz="2650" spc="130" dirty="0">
                <a:solidFill>
                  <a:srgbClr val="583C8F"/>
                </a:solidFill>
              </a:rPr>
              <a:t> </a:t>
            </a:r>
            <a:r>
              <a:rPr sz="2650" spc="365" dirty="0">
                <a:solidFill>
                  <a:srgbClr val="583C8F"/>
                </a:solidFill>
              </a:rPr>
              <a:t>FACED</a:t>
            </a:r>
            <a:r>
              <a:rPr sz="2650" spc="130" dirty="0">
                <a:solidFill>
                  <a:srgbClr val="583C8F"/>
                </a:solidFill>
              </a:rPr>
              <a:t> </a:t>
            </a:r>
            <a:r>
              <a:rPr sz="2650" spc="409" dirty="0">
                <a:solidFill>
                  <a:srgbClr val="583C8F"/>
                </a:solidFill>
              </a:rPr>
              <a:t>BY</a:t>
            </a:r>
            <a:r>
              <a:rPr sz="2650" spc="130" dirty="0">
                <a:solidFill>
                  <a:srgbClr val="583C8F"/>
                </a:solidFill>
              </a:rPr>
              <a:t> </a:t>
            </a:r>
            <a:r>
              <a:rPr sz="2650" spc="320" dirty="0">
                <a:solidFill>
                  <a:srgbClr val="583C8F"/>
                </a:solidFill>
              </a:rPr>
              <a:t>ISLAMIC </a:t>
            </a:r>
            <a:r>
              <a:rPr sz="2650" spc="400" dirty="0">
                <a:solidFill>
                  <a:srgbClr val="583C8F"/>
                </a:solidFill>
              </a:rPr>
              <a:t>BANKING</a:t>
            </a:r>
            <a:r>
              <a:rPr sz="2650" spc="130" dirty="0">
                <a:solidFill>
                  <a:srgbClr val="583C8F"/>
                </a:solidFill>
              </a:rPr>
              <a:t> </a:t>
            </a:r>
            <a:r>
              <a:rPr sz="2650" spc="390" dirty="0">
                <a:solidFill>
                  <a:srgbClr val="583C8F"/>
                </a:solidFill>
              </a:rPr>
              <a:t>AND</a:t>
            </a:r>
            <a:r>
              <a:rPr sz="2650" spc="135" dirty="0">
                <a:solidFill>
                  <a:srgbClr val="583C8F"/>
                </a:solidFill>
              </a:rPr>
              <a:t> </a:t>
            </a:r>
            <a:r>
              <a:rPr sz="2650" spc="355" dirty="0">
                <a:solidFill>
                  <a:srgbClr val="583C8F"/>
                </a:solidFill>
              </a:rPr>
              <a:t>FINANCE</a:t>
            </a:r>
            <a:r>
              <a:rPr sz="2650" spc="135" dirty="0">
                <a:solidFill>
                  <a:srgbClr val="583C8F"/>
                </a:solidFill>
              </a:rPr>
              <a:t> </a:t>
            </a:r>
            <a:r>
              <a:rPr sz="2650" spc="265" dirty="0">
                <a:solidFill>
                  <a:srgbClr val="583C8F"/>
                </a:solidFill>
              </a:rPr>
              <a:t>IN</a:t>
            </a:r>
            <a:r>
              <a:rPr sz="2650" spc="135" dirty="0">
                <a:solidFill>
                  <a:srgbClr val="583C8F"/>
                </a:solidFill>
              </a:rPr>
              <a:t> </a:t>
            </a:r>
            <a:r>
              <a:rPr sz="2650" spc="370" dirty="0">
                <a:solidFill>
                  <a:srgbClr val="583C8F"/>
                </a:solidFill>
              </a:rPr>
              <a:t>AFRICA</a:t>
            </a:r>
            <a:endParaRPr sz="2650"/>
          </a:p>
        </p:txBody>
      </p:sp>
      <p:grpSp>
        <p:nvGrpSpPr>
          <p:cNvPr id="4" name="object 4"/>
          <p:cNvGrpSpPr/>
          <p:nvPr/>
        </p:nvGrpSpPr>
        <p:grpSpPr>
          <a:xfrm>
            <a:off x="0" y="1"/>
            <a:ext cx="17849850" cy="10271125"/>
            <a:chOff x="0" y="1"/>
            <a:chExt cx="17849850" cy="10271125"/>
          </a:xfrm>
        </p:grpSpPr>
        <p:sp>
          <p:nvSpPr>
            <p:cNvPr id="5" name="object 5"/>
            <p:cNvSpPr/>
            <p:nvPr/>
          </p:nvSpPr>
          <p:spPr>
            <a:xfrm>
              <a:off x="4187608" y="2542073"/>
              <a:ext cx="2620010" cy="0"/>
            </a:xfrm>
            <a:custGeom>
              <a:avLst/>
              <a:gdLst/>
              <a:ahLst/>
              <a:cxnLst/>
              <a:rect l="l" t="t" r="r" b="b"/>
              <a:pathLst>
                <a:path w="2620009">
                  <a:moveTo>
                    <a:pt x="0" y="0"/>
                  </a:moveTo>
                  <a:lnTo>
                    <a:pt x="2619483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"/>
              <a:ext cx="3086100" cy="10271125"/>
            </a:xfrm>
            <a:custGeom>
              <a:avLst/>
              <a:gdLst/>
              <a:ahLst/>
              <a:cxnLst/>
              <a:rect l="l" t="t" r="r" b="b"/>
              <a:pathLst>
                <a:path w="3086100" h="10271125">
                  <a:moveTo>
                    <a:pt x="3086099" y="10270925"/>
                  </a:moveTo>
                  <a:lnTo>
                    <a:pt x="0" y="10270925"/>
                  </a:lnTo>
                  <a:lnTo>
                    <a:pt x="0" y="0"/>
                  </a:lnTo>
                  <a:lnTo>
                    <a:pt x="3086099" y="0"/>
                  </a:lnTo>
                  <a:lnTo>
                    <a:pt x="3086099" y="10270925"/>
                  </a:lnTo>
                  <a:close/>
                </a:path>
              </a:pathLst>
            </a:custGeom>
            <a:solidFill>
              <a:srgbClr val="583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10504" y="1245869"/>
              <a:ext cx="5889326" cy="794799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89298" y="1193939"/>
              <a:ext cx="13660755" cy="8054340"/>
            </a:xfrm>
            <a:custGeom>
              <a:avLst/>
              <a:gdLst/>
              <a:ahLst/>
              <a:cxnLst/>
              <a:rect l="l" t="t" r="r" b="b"/>
              <a:pathLst>
                <a:path w="13660755" h="8054340">
                  <a:moveTo>
                    <a:pt x="521487" y="7685964"/>
                  </a:moveTo>
                  <a:lnTo>
                    <a:pt x="517296" y="7638872"/>
                  </a:lnTo>
                  <a:lnTo>
                    <a:pt x="505193" y="7594549"/>
                  </a:lnTo>
                  <a:lnTo>
                    <a:pt x="485902" y="7553744"/>
                  </a:lnTo>
                  <a:lnTo>
                    <a:pt x="460184" y="7517181"/>
                  </a:lnTo>
                  <a:lnTo>
                    <a:pt x="428764" y="7485621"/>
                  </a:lnTo>
                  <a:lnTo>
                    <a:pt x="392379" y="7459777"/>
                  </a:lnTo>
                  <a:lnTo>
                    <a:pt x="351751" y="7440409"/>
                  </a:lnTo>
                  <a:lnTo>
                    <a:pt x="307632" y="7428255"/>
                  </a:lnTo>
                  <a:lnTo>
                    <a:pt x="260743" y="7424026"/>
                  </a:lnTo>
                  <a:lnTo>
                    <a:pt x="213868" y="7428255"/>
                  </a:lnTo>
                  <a:lnTo>
                    <a:pt x="169735" y="7440409"/>
                  </a:lnTo>
                  <a:lnTo>
                    <a:pt x="129120" y="7459777"/>
                  </a:lnTo>
                  <a:lnTo>
                    <a:pt x="92722" y="7485621"/>
                  </a:lnTo>
                  <a:lnTo>
                    <a:pt x="61302" y="7517181"/>
                  </a:lnTo>
                  <a:lnTo>
                    <a:pt x="35585" y="7553744"/>
                  </a:lnTo>
                  <a:lnTo>
                    <a:pt x="16306" y="7594549"/>
                  </a:lnTo>
                  <a:lnTo>
                    <a:pt x="4203" y="7638872"/>
                  </a:lnTo>
                  <a:lnTo>
                    <a:pt x="0" y="7685964"/>
                  </a:lnTo>
                  <a:lnTo>
                    <a:pt x="4203" y="7733068"/>
                  </a:lnTo>
                  <a:lnTo>
                    <a:pt x="16306" y="7777391"/>
                  </a:lnTo>
                  <a:lnTo>
                    <a:pt x="35585" y="7818196"/>
                  </a:lnTo>
                  <a:lnTo>
                    <a:pt x="61302" y="7854759"/>
                  </a:lnTo>
                  <a:lnTo>
                    <a:pt x="92722" y="7886319"/>
                  </a:lnTo>
                  <a:lnTo>
                    <a:pt x="129120" y="7912163"/>
                  </a:lnTo>
                  <a:lnTo>
                    <a:pt x="169735" y="7931531"/>
                  </a:lnTo>
                  <a:lnTo>
                    <a:pt x="213868" y="7943685"/>
                  </a:lnTo>
                  <a:lnTo>
                    <a:pt x="260743" y="7947901"/>
                  </a:lnTo>
                  <a:lnTo>
                    <a:pt x="307632" y="7943685"/>
                  </a:lnTo>
                  <a:lnTo>
                    <a:pt x="351751" y="7931531"/>
                  </a:lnTo>
                  <a:lnTo>
                    <a:pt x="392379" y="7912163"/>
                  </a:lnTo>
                  <a:lnTo>
                    <a:pt x="428764" y="7886319"/>
                  </a:lnTo>
                  <a:lnTo>
                    <a:pt x="460184" y="7854759"/>
                  </a:lnTo>
                  <a:lnTo>
                    <a:pt x="485902" y="7818196"/>
                  </a:lnTo>
                  <a:lnTo>
                    <a:pt x="505193" y="7777391"/>
                  </a:lnTo>
                  <a:lnTo>
                    <a:pt x="517296" y="7733068"/>
                  </a:lnTo>
                  <a:lnTo>
                    <a:pt x="521487" y="7685964"/>
                  </a:lnTo>
                  <a:close/>
                </a:path>
                <a:path w="13660755" h="8054340">
                  <a:moveTo>
                    <a:pt x="1303731" y="7685964"/>
                  </a:moveTo>
                  <a:lnTo>
                    <a:pt x="1299540" y="7638872"/>
                  </a:lnTo>
                  <a:lnTo>
                    <a:pt x="1287424" y="7594549"/>
                  </a:lnTo>
                  <a:lnTo>
                    <a:pt x="1268145" y="7553744"/>
                  </a:lnTo>
                  <a:lnTo>
                    <a:pt x="1242428" y="7517181"/>
                  </a:lnTo>
                  <a:lnTo>
                    <a:pt x="1211008" y="7485621"/>
                  </a:lnTo>
                  <a:lnTo>
                    <a:pt x="1174610" y="7459777"/>
                  </a:lnTo>
                  <a:lnTo>
                    <a:pt x="1133995" y="7440409"/>
                  </a:lnTo>
                  <a:lnTo>
                    <a:pt x="1089875" y="7428255"/>
                  </a:lnTo>
                  <a:lnTo>
                    <a:pt x="1042987" y="7424026"/>
                  </a:lnTo>
                  <a:lnTo>
                    <a:pt x="996099" y="7428255"/>
                  </a:lnTo>
                  <a:lnTo>
                    <a:pt x="951979" y="7440409"/>
                  </a:lnTo>
                  <a:lnTo>
                    <a:pt x="911364" y="7459777"/>
                  </a:lnTo>
                  <a:lnTo>
                    <a:pt x="874966" y="7485621"/>
                  </a:lnTo>
                  <a:lnTo>
                    <a:pt x="843546" y="7517181"/>
                  </a:lnTo>
                  <a:lnTo>
                    <a:pt x="817829" y="7553744"/>
                  </a:lnTo>
                  <a:lnTo>
                    <a:pt x="798550" y="7594549"/>
                  </a:lnTo>
                  <a:lnTo>
                    <a:pt x="786434" y="7638872"/>
                  </a:lnTo>
                  <a:lnTo>
                    <a:pt x="782243" y="7685964"/>
                  </a:lnTo>
                  <a:lnTo>
                    <a:pt x="786434" y="7733068"/>
                  </a:lnTo>
                  <a:lnTo>
                    <a:pt x="798550" y="7777391"/>
                  </a:lnTo>
                  <a:lnTo>
                    <a:pt x="817829" y="7818196"/>
                  </a:lnTo>
                  <a:lnTo>
                    <a:pt x="843546" y="7854759"/>
                  </a:lnTo>
                  <a:lnTo>
                    <a:pt x="874966" y="7886319"/>
                  </a:lnTo>
                  <a:lnTo>
                    <a:pt x="911364" y="7912163"/>
                  </a:lnTo>
                  <a:lnTo>
                    <a:pt x="951979" y="7931531"/>
                  </a:lnTo>
                  <a:lnTo>
                    <a:pt x="996099" y="7943685"/>
                  </a:lnTo>
                  <a:lnTo>
                    <a:pt x="1042987" y="7947901"/>
                  </a:lnTo>
                  <a:lnTo>
                    <a:pt x="1089875" y="7943685"/>
                  </a:lnTo>
                  <a:lnTo>
                    <a:pt x="1133995" y="7931531"/>
                  </a:lnTo>
                  <a:lnTo>
                    <a:pt x="1174610" y="7912163"/>
                  </a:lnTo>
                  <a:lnTo>
                    <a:pt x="1211008" y="7886319"/>
                  </a:lnTo>
                  <a:lnTo>
                    <a:pt x="1242428" y="7854759"/>
                  </a:lnTo>
                  <a:lnTo>
                    <a:pt x="1268145" y="7818196"/>
                  </a:lnTo>
                  <a:lnTo>
                    <a:pt x="1287424" y="7777391"/>
                  </a:lnTo>
                  <a:lnTo>
                    <a:pt x="1299540" y="7733068"/>
                  </a:lnTo>
                  <a:lnTo>
                    <a:pt x="1303731" y="7685964"/>
                  </a:lnTo>
                  <a:close/>
                </a:path>
                <a:path w="13660755" h="8054340">
                  <a:moveTo>
                    <a:pt x="2085975" y="7685964"/>
                  </a:moveTo>
                  <a:lnTo>
                    <a:pt x="2081771" y="7638872"/>
                  </a:lnTo>
                  <a:lnTo>
                    <a:pt x="2069668" y="7594549"/>
                  </a:lnTo>
                  <a:lnTo>
                    <a:pt x="2050389" y="7553744"/>
                  </a:lnTo>
                  <a:lnTo>
                    <a:pt x="2024672" y="7517181"/>
                  </a:lnTo>
                  <a:lnTo>
                    <a:pt x="1993252" y="7485621"/>
                  </a:lnTo>
                  <a:lnTo>
                    <a:pt x="1956854" y="7459777"/>
                  </a:lnTo>
                  <a:lnTo>
                    <a:pt x="1916239" y="7440409"/>
                  </a:lnTo>
                  <a:lnTo>
                    <a:pt x="1872107" y="7428255"/>
                  </a:lnTo>
                  <a:lnTo>
                    <a:pt x="1825231" y="7424026"/>
                  </a:lnTo>
                  <a:lnTo>
                    <a:pt x="1778342" y="7428255"/>
                  </a:lnTo>
                  <a:lnTo>
                    <a:pt x="1734223" y="7440409"/>
                  </a:lnTo>
                  <a:lnTo>
                    <a:pt x="1693595" y="7459777"/>
                  </a:lnTo>
                  <a:lnTo>
                    <a:pt x="1657210" y="7485621"/>
                  </a:lnTo>
                  <a:lnTo>
                    <a:pt x="1625790" y="7517181"/>
                  </a:lnTo>
                  <a:lnTo>
                    <a:pt x="1600073" y="7553744"/>
                  </a:lnTo>
                  <a:lnTo>
                    <a:pt x="1580781" y="7594549"/>
                  </a:lnTo>
                  <a:lnTo>
                    <a:pt x="1568678" y="7638872"/>
                  </a:lnTo>
                  <a:lnTo>
                    <a:pt x="1564474" y="7685964"/>
                  </a:lnTo>
                  <a:lnTo>
                    <a:pt x="1568678" y="7733068"/>
                  </a:lnTo>
                  <a:lnTo>
                    <a:pt x="1580781" y="7777391"/>
                  </a:lnTo>
                  <a:lnTo>
                    <a:pt x="1600073" y="7818196"/>
                  </a:lnTo>
                  <a:lnTo>
                    <a:pt x="1625790" y="7854759"/>
                  </a:lnTo>
                  <a:lnTo>
                    <a:pt x="1657210" y="7886319"/>
                  </a:lnTo>
                  <a:lnTo>
                    <a:pt x="1693595" y="7912163"/>
                  </a:lnTo>
                  <a:lnTo>
                    <a:pt x="1734223" y="7931531"/>
                  </a:lnTo>
                  <a:lnTo>
                    <a:pt x="1778342" y="7943685"/>
                  </a:lnTo>
                  <a:lnTo>
                    <a:pt x="1825231" y="7947901"/>
                  </a:lnTo>
                  <a:lnTo>
                    <a:pt x="1872107" y="7943685"/>
                  </a:lnTo>
                  <a:lnTo>
                    <a:pt x="1916239" y="7931531"/>
                  </a:lnTo>
                  <a:lnTo>
                    <a:pt x="1956854" y="7912163"/>
                  </a:lnTo>
                  <a:lnTo>
                    <a:pt x="1993252" y="7886319"/>
                  </a:lnTo>
                  <a:lnTo>
                    <a:pt x="2024672" y="7854759"/>
                  </a:lnTo>
                  <a:lnTo>
                    <a:pt x="2050389" y="7818196"/>
                  </a:lnTo>
                  <a:lnTo>
                    <a:pt x="2069668" y="7777391"/>
                  </a:lnTo>
                  <a:lnTo>
                    <a:pt x="2081771" y="7733068"/>
                  </a:lnTo>
                  <a:lnTo>
                    <a:pt x="2085975" y="7685964"/>
                  </a:lnTo>
                  <a:close/>
                </a:path>
                <a:path w="13660755" h="8054340">
                  <a:moveTo>
                    <a:pt x="13660387" y="639826"/>
                  </a:moveTo>
                  <a:lnTo>
                    <a:pt x="13658634" y="592099"/>
                  </a:lnTo>
                  <a:lnTo>
                    <a:pt x="13653440" y="545325"/>
                  </a:lnTo>
                  <a:lnTo>
                    <a:pt x="13644956" y="499630"/>
                  </a:lnTo>
                  <a:lnTo>
                    <a:pt x="13633272" y="455117"/>
                  </a:lnTo>
                  <a:lnTo>
                    <a:pt x="13618553" y="411924"/>
                  </a:lnTo>
                  <a:lnTo>
                    <a:pt x="13600887" y="370192"/>
                  </a:lnTo>
                  <a:lnTo>
                    <a:pt x="13580415" y="330009"/>
                  </a:lnTo>
                  <a:lnTo>
                    <a:pt x="13557250" y="291528"/>
                  </a:lnTo>
                  <a:lnTo>
                    <a:pt x="13556514" y="290487"/>
                  </a:lnTo>
                  <a:lnTo>
                    <a:pt x="13556514" y="639826"/>
                  </a:lnTo>
                  <a:lnTo>
                    <a:pt x="13556425" y="7414120"/>
                  </a:lnTo>
                  <a:lnTo>
                    <a:pt x="13554380" y="7459777"/>
                  </a:lnTo>
                  <a:lnTo>
                    <a:pt x="13547916" y="7508113"/>
                  </a:lnTo>
                  <a:lnTo>
                    <a:pt x="13537451" y="7554163"/>
                  </a:lnTo>
                  <a:lnTo>
                    <a:pt x="13523113" y="7598638"/>
                  </a:lnTo>
                  <a:lnTo>
                    <a:pt x="13505091" y="7641349"/>
                  </a:lnTo>
                  <a:lnTo>
                    <a:pt x="13483590" y="7682052"/>
                  </a:lnTo>
                  <a:lnTo>
                    <a:pt x="13458762" y="7720685"/>
                  </a:lnTo>
                  <a:lnTo>
                    <a:pt x="13430809" y="7756931"/>
                  </a:lnTo>
                  <a:lnTo>
                    <a:pt x="13399935" y="7790637"/>
                  </a:lnTo>
                  <a:lnTo>
                    <a:pt x="13366306" y="7821612"/>
                  </a:lnTo>
                  <a:lnTo>
                    <a:pt x="13330111" y="7849667"/>
                  </a:lnTo>
                  <a:lnTo>
                    <a:pt x="13291541" y="7874597"/>
                  </a:lnTo>
                  <a:lnTo>
                    <a:pt x="13250774" y="7896225"/>
                  </a:lnTo>
                  <a:lnTo>
                    <a:pt x="13208000" y="7914348"/>
                  </a:lnTo>
                  <a:lnTo>
                    <a:pt x="13163410" y="7928775"/>
                  </a:lnTo>
                  <a:lnTo>
                    <a:pt x="13117170" y="7939329"/>
                  </a:lnTo>
                  <a:lnTo>
                    <a:pt x="13069494" y="7945793"/>
                  </a:lnTo>
                  <a:lnTo>
                    <a:pt x="13020561" y="7948003"/>
                  </a:lnTo>
                  <a:lnTo>
                    <a:pt x="8309089" y="7948003"/>
                  </a:lnTo>
                  <a:lnTo>
                    <a:pt x="8260461" y="7945818"/>
                  </a:lnTo>
                  <a:lnTo>
                    <a:pt x="8213026" y="7939392"/>
                  </a:lnTo>
                  <a:lnTo>
                    <a:pt x="8166963" y="7928927"/>
                  </a:lnTo>
                  <a:lnTo>
                    <a:pt x="8122488" y="7914589"/>
                  </a:lnTo>
                  <a:lnTo>
                    <a:pt x="8079778" y="7896568"/>
                  </a:lnTo>
                  <a:lnTo>
                    <a:pt x="8039036" y="7875054"/>
                  </a:lnTo>
                  <a:lnTo>
                    <a:pt x="8000441" y="7850238"/>
                  </a:lnTo>
                  <a:lnTo>
                    <a:pt x="7964195" y="7822298"/>
                  </a:lnTo>
                  <a:lnTo>
                    <a:pt x="7930489" y="7791412"/>
                  </a:lnTo>
                  <a:lnTo>
                    <a:pt x="7899514" y="7757782"/>
                  </a:lnTo>
                  <a:lnTo>
                    <a:pt x="7871473" y="7721587"/>
                  </a:lnTo>
                  <a:lnTo>
                    <a:pt x="7846530" y="7683017"/>
                  </a:lnTo>
                  <a:lnTo>
                    <a:pt x="7824902" y="7642250"/>
                  </a:lnTo>
                  <a:lnTo>
                    <a:pt x="7806779" y="7599477"/>
                  </a:lnTo>
                  <a:lnTo>
                    <a:pt x="7792352" y="7554887"/>
                  </a:lnTo>
                  <a:lnTo>
                    <a:pt x="7781798" y="7508659"/>
                  </a:lnTo>
                  <a:lnTo>
                    <a:pt x="7775334" y="7460983"/>
                  </a:lnTo>
                  <a:lnTo>
                    <a:pt x="7773225" y="7414120"/>
                  </a:lnTo>
                  <a:lnTo>
                    <a:pt x="7773136" y="639826"/>
                  </a:lnTo>
                  <a:lnTo>
                    <a:pt x="7775295" y="592099"/>
                  </a:lnTo>
                  <a:lnTo>
                    <a:pt x="7781798" y="543763"/>
                  </a:lnTo>
                  <a:lnTo>
                    <a:pt x="7792352" y="497700"/>
                  </a:lnTo>
                  <a:lnTo>
                    <a:pt x="7806779" y="453224"/>
                  </a:lnTo>
                  <a:lnTo>
                    <a:pt x="7824902" y="410514"/>
                  </a:lnTo>
                  <a:lnTo>
                    <a:pt x="7846530" y="369773"/>
                  </a:lnTo>
                  <a:lnTo>
                    <a:pt x="7871473" y="331177"/>
                  </a:lnTo>
                  <a:lnTo>
                    <a:pt x="7899514" y="294932"/>
                  </a:lnTo>
                  <a:lnTo>
                    <a:pt x="7930489" y="261226"/>
                  </a:lnTo>
                  <a:lnTo>
                    <a:pt x="7964195" y="230251"/>
                  </a:lnTo>
                  <a:lnTo>
                    <a:pt x="8000441" y="202209"/>
                  </a:lnTo>
                  <a:lnTo>
                    <a:pt x="8039036" y="177266"/>
                  </a:lnTo>
                  <a:lnTo>
                    <a:pt x="8079778" y="155638"/>
                  </a:lnTo>
                  <a:lnTo>
                    <a:pt x="8122488" y="137515"/>
                  </a:lnTo>
                  <a:lnTo>
                    <a:pt x="8166963" y="123088"/>
                  </a:lnTo>
                  <a:lnTo>
                    <a:pt x="8213026" y="112534"/>
                  </a:lnTo>
                  <a:lnTo>
                    <a:pt x="8260461" y="106070"/>
                  </a:lnTo>
                  <a:lnTo>
                    <a:pt x="8309089" y="103873"/>
                  </a:lnTo>
                  <a:lnTo>
                    <a:pt x="13020561" y="103873"/>
                  </a:lnTo>
                  <a:lnTo>
                    <a:pt x="13069189" y="106045"/>
                  </a:lnTo>
                  <a:lnTo>
                    <a:pt x="13116624" y="112471"/>
                  </a:lnTo>
                  <a:lnTo>
                    <a:pt x="13162687" y="122936"/>
                  </a:lnTo>
                  <a:lnTo>
                    <a:pt x="13207162" y="137274"/>
                  </a:lnTo>
                  <a:lnTo>
                    <a:pt x="13249872" y="155295"/>
                  </a:lnTo>
                  <a:lnTo>
                    <a:pt x="13290614" y="176809"/>
                  </a:lnTo>
                  <a:lnTo>
                    <a:pt x="13329209" y="201625"/>
                  </a:lnTo>
                  <a:lnTo>
                    <a:pt x="13365455" y="229577"/>
                  </a:lnTo>
                  <a:lnTo>
                    <a:pt x="13399161" y="260451"/>
                  </a:lnTo>
                  <a:lnTo>
                    <a:pt x="13430136" y="294081"/>
                  </a:lnTo>
                  <a:lnTo>
                    <a:pt x="13458177" y="330276"/>
                  </a:lnTo>
                  <a:lnTo>
                    <a:pt x="13483120" y="368846"/>
                  </a:lnTo>
                  <a:lnTo>
                    <a:pt x="13504748" y="409613"/>
                  </a:lnTo>
                  <a:lnTo>
                    <a:pt x="13522871" y="452386"/>
                  </a:lnTo>
                  <a:lnTo>
                    <a:pt x="13537298" y="496976"/>
                  </a:lnTo>
                  <a:lnTo>
                    <a:pt x="13547852" y="543217"/>
                  </a:lnTo>
                  <a:lnTo>
                    <a:pt x="13554316" y="590892"/>
                  </a:lnTo>
                  <a:lnTo>
                    <a:pt x="13556514" y="639826"/>
                  </a:lnTo>
                  <a:lnTo>
                    <a:pt x="13556514" y="290487"/>
                  </a:lnTo>
                  <a:lnTo>
                    <a:pt x="13531533" y="254863"/>
                  </a:lnTo>
                  <a:lnTo>
                    <a:pt x="13503377" y="220141"/>
                  </a:lnTo>
                  <a:lnTo>
                    <a:pt x="13472897" y="187490"/>
                  </a:lnTo>
                  <a:lnTo>
                    <a:pt x="13440245" y="157010"/>
                  </a:lnTo>
                  <a:lnTo>
                    <a:pt x="13405523" y="128854"/>
                  </a:lnTo>
                  <a:lnTo>
                    <a:pt x="13369900" y="103873"/>
                  </a:lnTo>
                  <a:lnTo>
                    <a:pt x="13368858" y="103136"/>
                  </a:lnTo>
                  <a:lnTo>
                    <a:pt x="13330479" y="80048"/>
                  </a:lnTo>
                  <a:lnTo>
                    <a:pt x="13290283" y="59550"/>
                  </a:lnTo>
                  <a:lnTo>
                    <a:pt x="13248513" y="41859"/>
                  </a:lnTo>
                  <a:lnTo>
                    <a:pt x="13205308" y="27127"/>
                  </a:lnTo>
                  <a:lnTo>
                    <a:pt x="13160782" y="15443"/>
                  </a:lnTo>
                  <a:lnTo>
                    <a:pt x="13115062" y="6946"/>
                  </a:lnTo>
                  <a:lnTo>
                    <a:pt x="13068287" y="1752"/>
                  </a:lnTo>
                  <a:lnTo>
                    <a:pt x="13020561" y="0"/>
                  </a:lnTo>
                  <a:lnTo>
                    <a:pt x="8309089" y="0"/>
                  </a:lnTo>
                  <a:lnTo>
                    <a:pt x="8261375" y="1752"/>
                  </a:lnTo>
                  <a:lnTo>
                    <a:pt x="8214601" y="6946"/>
                  </a:lnTo>
                  <a:lnTo>
                    <a:pt x="8168919" y="15430"/>
                  </a:lnTo>
                  <a:lnTo>
                    <a:pt x="8124431" y="27114"/>
                  </a:lnTo>
                  <a:lnTo>
                    <a:pt x="8081264" y="41833"/>
                  </a:lnTo>
                  <a:lnTo>
                    <a:pt x="8039557" y="59499"/>
                  </a:lnTo>
                  <a:lnTo>
                    <a:pt x="7999273" y="80048"/>
                  </a:lnTo>
                  <a:lnTo>
                    <a:pt x="7960792" y="103238"/>
                  </a:lnTo>
                  <a:lnTo>
                    <a:pt x="7924127" y="128993"/>
                  </a:lnTo>
                  <a:lnTo>
                    <a:pt x="7889405" y="157213"/>
                  </a:lnTo>
                  <a:lnTo>
                    <a:pt x="7856753" y="187744"/>
                  </a:lnTo>
                  <a:lnTo>
                    <a:pt x="7826273" y="220484"/>
                  </a:lnTo>
                  <a:lnTo>
                    <a:pt x="7798117" y="255295"/>
                  </a:lnTo>
                  <a:lnTo>
                    <a:pt x="7772400" y="292061"/>
                  </a:lnTo>
                  <a:lnTo>
                    <a:pt x="7749248" y="330669"/>
                  </a:lnTo>
                  <a:lnTo>
                    <a:pt x="7728763" y="370992"/>
                  </a:lnTo>
                  <a:lnTo>
                    <a:pt x="7711110" y="412889"/>
                  </a:lnTo>
                  <a:lnTo>
                    <a:pt x="7696378" y="456260"/>
                  </a:lnTo>
                  <a:lnTo>
                    <a:pt x="7684706" y="500964"/>
                  </a:lnTo>
                  <a:lnTo>
                    <a:pt x="7676210" y="546887"/>
                  </a:lnTo>
                  <a:lnTo>
                    <a:pt x="7671028" y="593915"/>
                  </a:lnTo>
                  <a:lnTo>
                    <a:pt x="7669339" y="639826"/>
                  </a:lnTo>
                  <a:lnTo>
                    <a:pt x="7669263" y="7414120"/>
                  </a:lnTo>
                  <a:lnTo>
                    <a:pt x="7671028" y="7461834"/>
                  </a:lnTo>
                  <a:lnTo>
                    <a:pt x="7676210" y="7508659"/>
                  </a:lnTo>
                  <a:lnTo>
                    <a:pt x="7684668" y="7554163"/>
                  </a:lnTo>
                  <a:lnTo>
                    <a:pt x="7696378" y="7598829"/>
                  </a:lnTo>
                  <a:lnTo>
                    <a:pt x="7711110" y="7642009"/>
                  </a:lnTo>
                  <a:lnTo>
                    <a:pt x="7728763" y="7683754"/>
                  </a:lnTo>
                  <a:lnTo>
                    <a:pt x="7749248" y="7723937"/>
                  </a:lnTo>
                  <a:lnTo>
                    <a:pt x="7772400" y="7762418"/>
                  </a:lnTo>
                  <a:lnTo>
                    <a:pt x="7798117" y="7799083"/>
                  </a:lnTo>
                  <a:lnTo>
                    <a:pt x="7826273" y="7833804"/>
                  </a:lnTo>
                  <a:lnTo>
                    <a:pt x="7856753" y="7866456"/>
                  </a:lnTo>
                  <a:lnTo>
                    <a:pt x="7889405" y="7896936"/>
                  </a:lnTo>
                  <a:lnTo>
                    <a:pt x="7924127" y="7925092"/>
                  </a:lnTo>
                  <a:lnTo>
                    <a:pt x="7960792" y="7950809"/>
                  </a:lnTo>
                  <a:lnTo>
                    <a:pt x="7999273" y="7973962"/>
                  </a:lnTo>
                  <a:lnTo>
                    <a:pt x="8039455" y="7994447"/>
                  </a:lnTo>
                  <a:lnTo>
                    <a:pt x="8081200" y="8012100"/>
                  </a:lnTo>
                  <a:lnTo>
                    <a:pt x="8124380" y="8026832"/>
                  </a:lnTo>
                  <a:lnTo>
                    <a:pt x="8168894" y="8038503"/>
                  </a:lnTo>
                  <a:lnTo>
                    <a:pt x="8214588" y="8046999"/>
                  </a:lnTo>
                  <a:lnTo>
                    <a:pt x="8261248" y="8052168"/>
                  </a:lnTo>
                  <a:lnTo>
                    <a:pt x="8309089" y="8053946"/>
                  </a:lnTo>
                  <a:lnTo>
                    <a:pt x="13020561" y="8053946"/>
                  </a:lnTo>
                  <a:lnTo>
                    <a:pt x="13068287" y="8052168"/>
                  </a:lnTo>
                  <a:lnTo>
                    <a:pt x="13115100" y="8046948"/>
                  </a:lnTo>
                  <a:lnTo>
                    <a:pt x="13160858" y="8038401"/>
                  </a:lnTo>
                  <a:lnTo>
                    <a:pt x="13205435" y="8026654"/>
                  </a:lnTo>
                  <a:lnTo>
                    <a:pt x="13248704" y="8011833"/>
                  </a:lnTo>
                  <a:lnTo>
                    <a:pt x="13290537" y="7994066"/>
                  </a:lnTo>
                  <a:lnTo>
                    <a:pt x="13330809" y="7973466"/>
                  </a:lnTo>
                  <a:lnTo>
                    <a:pt x="13369379" y="7950187"/>
                  </a:lnTo>
                  <a:lnTo>
                    <a:pt x="13406133" y="7924330"/>
                  </a:lnTo>
                  <a:lnTo>
                    <a:pt x="13440944" y="7896034"/>
                  </a:lnTo>
                  <a:lnTo>
                    <a:pt x="13473684" y="7865427"/>
                  </a:lnTo>
                  <a:lnTo>
                    <a:pt x="13504215" y="7832623"/>
                  </a:lnTo>
                  <a:lnTo>
                    <a:pt x="13532422" y="7797762"/>
                  </a:lnTo>
                  <a:lnTo>
                    <a:pt x="13558165" y="7760957"/>
                  </a:lnTo>
                  <a:lnTo>
                    <a:pt x="13581329" y="7722349"/>
                  </a:lnTo>
                  <a:lnTo>
                    <a:pt x="13601764" y="7682090"/>
                  </a:lnTo>
                  <a:lnTo>
                    <a:pt x="13619391" y="7640206"/>
                  </a:lnTo>
                  <a:lnTo>
                    <a:pt x="13634034" y="7596924"/>
                  </a:lnTo>
                  <a:lnTo>
                    <a:pt x="13645579" y="7552347"/>
                  </a:lnTo>
                  <a:lnTo>
                    <a:pt x="13653910" y="7506589"/>
                  </a:lnTo>
                  <a:lnTo>
                    <a:pt x="13658888" y="7459777"/>
                  </a:lnTo>
                  <a:lnTo>
                    <a:pt x="13660323" y="7414120"/>
                  </a:lnTo>
                  <a:lnTo>
                    <a:pt x="13660387" y="6398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606208" y="3068839"/>
            <a:ext cx="7310755" cy="4825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2555">
              <a:lnSpc>
                <a:spcPct val="113999"/>
              </a:lnSpc>
              <a:spcBef>
                <a:spcPts val="100"/>
              </a:spcBef>
              <a:buSzPct val="95238"/>
              <a:buAutoNum type="romanLcPeriod"/>
              <a:tabLst>
                <a:tab pos="135255" algn="l"/>
              </a:tabLst>
            </a:pPr>
            <a:r>
              <a:rPr sz="2100" dirty="0">
                <a:latin typeface="Lucida Sans Unicode"/>
                <a:cs typeface="Lucida Sans Unicode"/>
              </a:rPr>
              <a:t>Regulatory</a:t>
            </a:r>
            <a:r>
              <a:rPr sz="2100" spc="60" dirty="0">
                <a:latin typeface="Lucida Sans Unicode"/>
                <a:cs typeface="Lucida Sans Unicode"/>
              </a:rPr>
              <a:t> </a:t>
            </a:r>
            <a:r>
              <a:rPr sz="2100" spc="145" dirty="0">
                <a:latin typeface="Lucida Sans Unicode"/>
                <a:cs typeface="Lucida Sans Unicode"/>
              </a:rPr>
              <a:t>Gap</a:t>
            </a:r>
            <a:r>
              <a:rPr sz="2100" spc="65" dirty="0">
                <a:latin typeface="Lucida Sans Unicode"/>
                <a:cs typeface="Lucida Sans Unicode"/>
              </a:rPr>
              <a:t> </a:t>
            </a:r>
            <a:r>
              <a:rPr sz="2100" spc="-75" dirty="0">
                <a:latin typeface="Lucida Sans Unicode"/>
                <a:cs typeface="Lucida Sans Unicode"/>
              </a:rPr>
              <a:t>-</a:t>
            </a:r>
            <a:r>
              <a:rPr sz="2100" dirty="0">
                <a:latin typeface="Lucida Sans Unicode"/>
                <a:cs typeface="Lucida Sans Unicode"/>
              </a:rPr>
              <a:t>The</a:t>
            </a:r>
            <a:r>
              <a:rPr sz="2100" spc="65" dirty="0">
                <a:latin typeface="Lucida Sans Unicode"/>
                <a:cs typeface="Lucida Sans Unicode"/>
              </a:rPr>
              <a:t> </a:t>
            </a:r>
            <a:r>
              <a:rPr sz="2100" spc="-30" dirty="0">
                <a:latin typeface="Lucida Sans Unicode"/>
                <a:cs typeface="Lucida Sans Unicode"/>
              </a:rPr>
              <a:t>existing</a:t>
            </a:r>
            <a:r>
              <a:rPr sz="2100" spc="6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regulatory</a:t>
            </a:r>
            <a:r>
              <a:rPr sz="2100" spc="6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framework</a:t>
            </a:r>
            <a:r>
              <a:rPr sz="2100" spc="65" dirty="0">
                <a:latin typeface="Lucida Sans Unicode"/>
                <a:cs typeface="Lucida Sans Unicode"/>
              </a:rPr>
              <a:t> </a:t>
            </a:r>
            <a:r>
              <a:rPr sz="2100" spc="-25" dirty="0">
                <a:latin typeface="Lucida Sans Unicode"/>
                <a:cs typeface="Lucida Sans Unicode"/>
              </a:rPr>
              <a:t>of </a:t>
            </a:r>
            <a:r>
              <a:rPr sz="2100" spc="55" dirty="0">
                <a:latin typeface="Lucida Sans Unicode"/>
                <a:cs typeface="Lucida Sans Unicode"/>
              </a:rPr>
              <a:t>most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African</a:t>
            </a:r>
            <a:r>
              <a:rPr sz="2100" spc="-4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countries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spc="120" dirty="0">
                <a:latin typeface="Lucida Sans Unicode"/>
                <a:cs typeface="Lucida Sans Unicode"/>
              </a:rPr>
              <a:t>was</a:t>
            </a:r>
            <a:r>
              <a:rPr sz="2100" spc="-4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not</a:t>
            </a:r>
            <a:r>
              <a:rPr sz="2100" spc="-40" dirty="0">
                <a:latin typeface="Lucida Sans Unicode"/>
                <a:cs typeface="Lucida Sans Unicode"/>
              </a:rPr>
              <a:t> </a:t>
            </a:r>
            <a:r>
              <a:rPr sz="2100" spc="60" dirty="0">
                <a:latin typeface="Lucida Sans Unicode"/>
                <a:cs typeface="Lucida Sans Unicode"/>
              </a:rPr>
              <a:t>designed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to</a:t>
            </a:r>
            <a:r>
              <a:rPr sz="2100" spc="-40" dirty="0">
                <a:latin typeface="Lucida Sans Unicode"/>
                <a:cs typeface="Lucida Sans Unicode"/>
              </a:rPr>
              <a:t> </a:t>
            </a:r>
            <a:r>
              <a:rPr sz="2100" spc="90" dirty="0">
                <a:latin typeface="Lucida Sans Unicode"/>
                <a:cs typeface="Lucida Sans Unicode"/>
              </a:rPr>
              <a:t>cater</a:t>
            </a:r>
            <a:r>
              <a:rPr sz="2100" spc="-40" dirty="0">
                <a:latin typeface="Lucida Sans Unicode"/>
                <a:cs typeface="Lucida Sans Unicode"/>
              </a:rPr>
              <a:t> </a:t>
            </a:r>
            <a:r>
              <a:rPr sz="2100" spc="-25" dirty="0">
                <a:latin typeface="Lucida Sans Unicode"/>
                <a:cs typeface="Lucida Sans Unicode"/>
              </a:rPr>
              <a:t>to </a:t>
            </a:r>
            <a:r>
              <a:rPr sz="2100" spc="-10" dirty="0">
                <a:latin typeface="Lucida Sans Unicode"/>
                <a:cs typeface="Lucida Sans Unicode"/>
              </a:rPr>
              <a:t>interest-</a:t>
            </a:r>
            <a:r>
              <a:rPr sz="2100" dirty="0">
                <a:latin typeface="Lucida Sans Unicode"/>
                <a:cs typeface="Lucida Sans Unicode"/>
              </a:rPr>
              <a:t>free</a:t>
            </a:r>
            <a:r>
              <a:rPr sz="2100" spc="6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financings</a:t>
            </a:r>
            <a:r>
              <a:rPr sz="2100" spc="70" dirty="0">
                <a:latin typeface="Lucida Sans Unicode"/>
                <a:cs typeface="Lucida Sans Unicode"/>
              </a:rPr>
              <a:t> </a:t>
            </a:r>
            <a:r>
              <a:rPr sz="2100" spc="110" dirty="0">
                <a:latin typeface="Lucida Sans Unicode"/>
                <a:cs typeface="Lucida Sans Unicode"/>
              </a:rPr>
              <a:t>based</a:t>
            </a:r>
            <a:r>
              <a:rPr sz="2100" spc="7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on</a:t>
            </a:r>
            <a:r>
              <a:rPr sz="2100" spc="7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the</a:t>
            </a:r>
            <a:r>
              <a:rPr sz="2100" spc="7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sharing</a:t>
            </a:r>
            <a:r>
              <a:rPr sz="2100" spc="70" dirty="0">
                <a:latin typeface="Lucida Sans Unicode"/>
                <a:cs typeface="Lucida Sans Unicode"/>
              </a:rPr>
              <a:t> </a:t>
            </a:r>
            <a:r>
              <a:rPr sz="2100" spc="-25" dirty="0">
                <a:latin typeface="Lucida Sans Unicode"/>
                <a:cs typeface="Lucida Sans Unicode"/>
              </a:rPr>
              <a:t>of </a:t>
            </a:r>
            <a:r>
              <a:rPr sz="2100" spc="90" dirty="0">
                <a:latin typeface="Lucida Sans Unicode"/>
                <a:cs typeface="Lucida Sans Unicode"/>
              </a:rPr>
              <a:t>economic</a:t>
            </a:r>
            <a:r>
              <a:rPr sz="2100" spc="-40" dirty="0">
                <a:latin typeface="Lucida Sans Unicode"/>
                <a:cs typeface="Lucida Sans Unicode"/>
              </a:rPr>
              <a:t> </a:t>
            </a:r>
            <a:r>
              <a:rPr sz="2100" spc="-65" dirty="0">
                <a:latin typeface="Lucida Sans Unicode"/>
                <a:cs typeface="Lucida Sans Unicode"/>
              </a:rPr>
              <a:t>risks</a:t>
            </a:r>
            <a:r>
              <a:rPr sz="2100" spc="-40" dirty="0">
                <a:latin typeface="Lucida Sans Unicode"/>
                <a:cs typeface="Lucida Sans Unicode"/>
              </a:rPr>
              <a:t> </a:t>
            </a:r>
            <a:r>
              <a:rPr sz="2100" spc="125" dirty="0">
                <a:latin typeface="Lucida Sans Unicode"/>
                <a:cs typeface="Lucida Sans Unicode"/>
              </a:rPr>
              <a:t>and</a:t>
            </a:r>
            <a:r>
              <a:rPr sz="2100" spc="-35" dirty="0">
                <a:latin typeface="Lucida Sans Unicode"/>
                <a:cs typeface="Lucida Sans Unicode"/>
              </a:rPr>
              <a:t> </a:t>
            </a:r>
            <a:r>
              <a:rPr sz="2100" spc="55" dirty="0">
                <a:latin typeface="Lucida Sans Unicode"/>
                <a:cs typeface="Lucida Sans Unicode"/>
              </a:rPr>
              <a:t>rewards</a:t>
            </a:r>
            <a:r>
              <a:rPr sz="2100" spc="-40" dirty="0">
                <a:latin typeface="Lucida Sans Unicode"/>
                <a:cs typeface="Lucida Sans Unicode"/>
              </a:rPr>
              <a:t> </a:t>
            </a:r>
            <a:r>
              <a:rPr sz="2100" spc="125" dirty="0">
                <a:latin typeface="Lucida Sans Unicode"/>
                <a:cs typeface="Lucida Sans Unicode"/>
              </a:rPr>
              <a:t>and</a:t>
            </a:r>
            <a:r>
              <a:rPr sz="2100" spc="-3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Shari'ah-</a:t>
            </a:r>
            <a:r>
              <a:rPr sz="2100" spc="50" dirty="0">
                <a:latin typeface="Lucida Sans Unicode"/>
                <a:cs typeface="Lucida Sans Unicode"/>
              </a:rPr>
              <a:t>compliant </a:t>
            </a:r>
            <a:r>
              <a:rPr sz="2100" spc="65" dirty="0">
                <a:latin typeface="Lucida Sans Unicode"/>
                <a:cs typeface="Lucida Sans Unicode"/>
              </a:rPr>
              <a:t>assets</a:t>
            </a:r>
            <a:r>
              <a:rPr sz="2100" spc="-100" dirty="0">
                <a:latin typeface="Lucida Sans Unicode"/>
                <a:cs typeface="Lucida Sans Unicode"/>
              </a:rPr>
              <a:t> </a:t>
            </a:r>
            <a:r>
              <a:rPr sz="2100" spc="125" dirty="0">
                <a:latin typeface="Lucida Sans Unicode"/>
                <a:cs typeface="Lucida Sans Unicode"/>
              </a:rPr>
              <a:t>and</a:t>
            </a:r>
            <a:r>
              <a:rPr sz="2100" spc="-100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liabilities.</a:t>
            </a:r>
            <a:endParaRPr sz="21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5"/>
              </a:spcBef>
              <a:buFont typeface="Lucida Sans Unicode"/>
              <a:buAutoNum type="romanLcPeriod"/>
            </a:pPr>
            <a:endParaRPr sz="2450">
              <a:latin typeface="Lucida Sans Unicode"/>
              <a:cs typeface="Lucida Sans Unicode"/>
            </a:endParaRPr>
          </a:p>
          <a:p>
            <a:pPr marL="12700" marR="986155" indent="259079">
              <a:lnSpc>
                <a:spcPct val="113999"/>
              </a:lnSpc>
              <a:buSzPct val="95238"/>
              <a:buAutoNum type="romanLcPeriod"/>
              <a:tabLst>
                <a:tab pos="271780" algn="l"/>
              </a:tabLst>
            </a:pPr>
            <a:r>
              <a:rPr sz="2100" dirty="0">
                <a:latin typeface="Lucida Sans Unicode"/>
                <a:cs typeface="Lucida Sans Unicode"/>
              </a:rPr>
              <a:t>These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principles</a:t>
            </a:r>
            <a:r>
              <a:rPr sz="2100" spc="-40" dirty="0">
                <a:latin typeface="Lucida Sans Unicode"/>
                <a:cs typeface="Lucida Sans Unicode"/>
              </a:rPr>
              <a:t> </a:t>
            </a:r>
            <a:r>
              <a:rPr sz="2100" spc="95" dirty="0">
                <a:latin typeface="Lucida Sans Unicode"/>
                <a:cs typeface="Lucida Sans Unicode"/>
              </a:rPr>
              <a:t>are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spc="60" dirty="0">
                <a:latin typeface="Lucida Sans Unicode"/>
                <a:cs typeface="Lucida Sans Unicode"/>
              </a:rPr>
              <a:t>however</a:t>
            </a:r>
            <a:r>
              <a:rPr sz="2100" spc="-40" dirty="0">
                <a:latin typeface="Lucida Sans Unicode"/>
                <a:cs typeface="Lucida Sans Unicode"/>
              </a:rPr>
              <a:t> </a:t>
            </a:r>
            <a:r>
              <a:rPr sz="2100" spc="70" dirty="0">
                <a:latin typeface="Lucida Sans Unicode"/>
                <a:cs typeface="Lucida Sans Unicode"/>
              </a:rPr>
              <a:t>fundamental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spc="-25" dirty="0">
                <a:latin typeface="Lucida Sans Unicode"/>
                <a:cs typeface="Lucida Sans Unicode"/>
              </a:rPr>
              <a:t>to </a:t>
            </a:r>
            <a:r>
              <a:rPr sz="2100" spc="50" dirty="0">
                <a:latin typeface="Lucida Sans Unicode"/>
                <a:cs typeface="Lucida Sans Unicode"/>
              </a:rPr>
              <a:t>Islamic</a:t>
            </a:r>
            <a:r>
              <a:rPr sz="2100" spc="-9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finance.</a:t>
            </a:r>
            <a:endParaRPr sz="21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buFont typeface="Lucida Sans Unicode"/>
              <a:buAutoNum type="romanLcPeriod"/>
            </a:pPr>
            <a:endParaRPr sz="3400">
              <a:latin typeface="Lucida Sans Unicode"/>
              <a:cs typeface="Lucida Sans Unicode"/>
            </a:endParaRPr>
          </a:p>
          <a:p>
            <a:pPr marL="12700" marR="892175" indent="325120">
              <a:lnSpc>
                <a:spcPct val="113999"/>
              </a:lnSpc>
              <a:spcBef>
                <a:spcPts val="5"/>
              </a:spcBef>
              <a:buSzPct val="95238"/>
              <a:buAutoNum type="romanLcPeriod"/>
              <a:tabLst>
                <a:tab pos="337820" algn="l"/>
              </a:tabLst>
            </a:pPr>
            <a:r>
              <a:rPr sz="2100" dirty="0">
                <a:latin typeface="Lucida Sans Unicode"/>
                <a:cs typeface="Lucida Sans Unicode"/>
              </a:rPr>
              <a:t>Knowledge</a:t>
            </a:r>
            <a:r>
              <a:rPr sz="2100" spc="-20" dirty="0">
                <a:latin typeface="Lucida Sans Unicode"/>
                <a:cs typeface="Lucida Sans Unicode"/>
              </a:rPr>
              <a:t> </a:t>
            </a:r>
            <a:r>
              <a:rPr sz="2100" spc="50" dirty="0">
                <a:latin typeface="Lucida Sans Unicode"/>
                <a:cs typeface="Lucida Sans Unicode"/>
              </a:rPr>
              <a:t>Gap:</a:t>
            </a:r>
            <a:r>
              <a:rPr sz="2100" spc="-15" dirty="0">
                <a:latin typeface="Lucida Sans Unicode"/>
                <a:cs typeface="Lucida Sans Unicode"/>
              </a:rPr>
              <a:t> </a:t>
            </a:r>
            <a:r>
              <a:rPr sz="2100" spc="50" dirty="0">
                <a:latin typeface="Lucida Sans Unicode"/>
                <a:cs typeface="Lucida Sans Unicode"/>
              </a:rPr>
              <a:t>Islamic</a:t>
            </a:r>
            <a:r>
              <a:rPr sz="2100" spc="-15" dirty="0">
                <a:latin typeface="Lucida Sans Unicode"/>
                <a:cs typeface="Lucida Sans Unicode"/>
              </a:rPr>
              <a:t> </a:t>
            </a:r>
            <a:r>
              <a:rPr sz="2100" spc="65" dirty="0">
                <a:latin typeface="Lucida Sans Unicode"/>
                <a:cs typeface="Lucida Sans Unicode"/>
              </a:rPr>
              <a:t>Finance</a:t>
            </a:r>
            <a:r>
              <a:rPr sz="2100" spc="-15" dirty="0">
                <a:latin typeface="Lucida Sans Unicode"/>
                <a:cs typeface="Lucida Sans Unicode"/>
              </a:rPr>
              <a:t> </a:t>
            </a:r>
            <a:r>
              <a:rPr sz="2100" spc="125" dirty="0">
                <a:latin typeface="Lucida Sans Unicode"/>
                <a:cs typeface="Lucida Sans Unicode"/>
              </a:rPr>
              <a:t>and</a:t>
            </a:r>
            <a:r>
              <a:rPr sz="2100" spc="-1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Banking </a:t>
            </a:r>
            <a:r>
              <a:rPr sz="2100" spc="-20" dirty="0">
                <a:latin typeface="Lucida Sans Unicode"/>
                <a:cs typeface="Lucida Sans Unicode"/>
              </a:rPr>
              <a:t>is</a:t>
            </a:r>
            <a:r>
              <a:rPr sz="2100" spc="-1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poorly</a:t>
            </a:r>
            <a:r>
              <a:rPr sz="2100" spc="-1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understood</a:t>
            </a:r>
            <a:r>
              <a:rPr sz="2100" spc="-1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in</a:t>
            </a:r>
            <a:r>
              <a:rPr sz="2100" spc="-15" dirty="0">
                <a:latin typeface="Lucida Sans Unicode"/>
                <a:cs typeface="Lucida Sans Unicode"/>
              </a:rPr>
              <a:t> </a:t>
            </a:r>
            <a:r>
              <a:rPr sz="2100" spc="55" dirty="0">
                <a:latin typeface="Lucida Sans Unicode"/>
                <a:cs typeface="Lucida Sans Unicode"/>
              </a:rPr>
              <a:t>most</a:t>
            </a:r>
            <a:r>
              <a:rPr sz="2100" spc="-1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African</a:t>
            </a:r>
            <a:r>
              <a:rPr sz="2100" spc="-1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countries </a:t>
            </a:r>
            <a:r>
              <a:rPr sz="2100" spc="125" dirty="0">
                <a:latin typeface="Lucida Sans Unicode"/>
                <a:cs typeface="Lucida Sans Unicode"/>
              </a:rPr>
              <a:t>among</a:t>
            </a:r>
            <a:r>
              <a:rPr sz="2100" spc="-3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the</a:t>
            </a:r>
            <a:r>
              <a:rPr sz="2100" spc="-2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citizenry</a:t>
            </a:r>
            <a:r>
              <a:rPr sz="2100" spc="-30" dirty="0">
                <a:latin typeface="Lucida Sans Unicode"/>
                <a:cs typeface="Lucida Sans Unicode"/>
              </a:rPr>
              <a:t> </a:t>
            </a:r>
            <a:r>
              <a:rPr sz="2100" spc="125" dirty="0">
                <a:latin typeface="Lucida Sans Unicode"/>
                <a:cs typeface="Lucida Sans Unicode"/>
              </a:rPr>
              <a:t>and</a:t>
            </a:r>
            <a:r>
              <a:rPr sz="2100" spc="-3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regulators</a:t>
            </a:r>
            <a:r>
              <a:rPr sz="2100" spc="-2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alike</a:t>
            </a:r>
            <a:endParaRPr sz="21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80437" y="1294420"/>
            <a:ext cx="6135370" cy="958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95"/>
              </a:spcBef>
            </a:pPr>
            <a:r>
              <a:rPr sz="2650" spc="400" dirty="0">
                <a:solidFill>
                  <a:srgbClr val="583C8F"/>
                </a:solidFill>
              </a:rPr>
              <a:t>CHALLENGES</a:t>
            </a:r>
            <a:r>
              <a:rPr sz="2650" spc="130" dirty="0">
                <a:solidFill>
                  <a:srgbClr val="583C8F"/>
                </a:solidFill>
              </a:rPr>
              <a:t> </a:t>
            </a:r>
            <a:r>
              <a:rPr sz="2650" spc="365" dirty="0">
                <a:solidFill>
                  <a:srgbClr val="583C8F"/>
                </a:solidFill>
              </a:rPr>
              <a:t>FACED</a:t>
            </a:r>
            <a:r>
              <a:rPr sz="2650" spc="130" dirty="0">
                <a:solidFill>
                  <a:srgbClr val="583C8F"/>
                </a:solidFill>
              </a:rPr>
              <a:t> </a:t>
            </a:r>
            <a:r>
              <a:rPr sz="2650" spc="409" dirty="0">
                <a:solidFill>
                  <a:srgbClr val="583C8F"/>
                </a:solidFill>
              </a:rPr>
              <a:t>BY</a:t>
            </a:r>
            <a:r>
              <a:rPr sz="2650" spc="130" dirty="0">
                <a:solidFill>
                  <a:srgbClr val="583C8F"/>
                </a:solidFill>
              </a:rPr>
              <a:t> </a:t>
            </a:r>
            <a:r>
              <a:rPr sz="2650" spc="320" dirty="0">
                <a:solidFill>
                  <a:srgbClr val="583C8F"/>
                </a:solidFill>
              </a:rPr>
              <a:t>ISLAMIC </a:t>
            </a:r>
            <a:r>
              <a:rPr sz="2650" spc="400" dirty="0">
                <a:solidFill>
                  <a:srgbClr val="583C8F"/>
                </a:solidFill>
              </a:rPr>
              <a:t>BANKING</a:t>
            </a:r>
            <a:r>
              <a:rPr sz="2650" spc="130" dirty="0">
                <a:solidFill>
                  <a:srgbClr val="583C8F"/>
                </a:solidFill>
              </a:rPr>
              <a:t> </a:t>
            </a:r>
            <a:r>
              <a:rPr sz="2650" spc="390" dirty="0">
                <a:solidFill>
                  <a:srgbClr val="583C8F"/>
                </a:solidFill>
              </a:rPr>
              <a:t>AND</a:t>
            </a:r>
            <a:r>
              <a:rPr sz="2650" spc="135" dirty="0">
                <a:solidFill>
                  <a:srgbClr val="583C8F"/>
                </a:solidFill>
              </a:rPr>
              <a:t> </a:t>
            </a:r>
            <a:r>
              <a:rPr sz="2650" spc="355" dirty="0">
                <a:solidFill>
                  <a:srgbClr val="583C8F"/>
                </a:solidFill>
              </a:rPr>
              <a:t>FINANCE</a:t>
            </a:r>
            <a:r>
              <a:rPr sz="2650" spc="135" dirty="0">
                <a:solidFill>
                  <a:srgbClr val="583C8F"/>
                </a:solidFill>
              </a:rPr>
              <a:t> </a:t>
            </a:r>
            <a:r>
              <a:rPr sz="2650" spc="265" dirty="0">
                <a:solidFill>
                  <a:srgbClr val="583C8F"/>
                </a:solidFill>
              </a:rPr>
              <a:t>IN</a:t>
            </a:r>
            <a:r>
              <a:rPr sz="2650" spc="135" dirty="0">
                <a:solidFill>
                  <a:srgbClr val="583C8F"/>
                </a:solidFill>
              </a:rPr>
              <a:t> </a:t>
            </a:r>
            <a:r>
              <a:rPr sz="2650" spc="370" dirty="0">
                <a:solidFill>
                  <a:srgbClr val="583C8F"/>
                </a:solidFill>
              </a:rPr>
              <a:t>AFRICA</a:t>
            </a:r>
            <a:endParaRPr sz="2650"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7849850" cy="10271125"/>
            <a:chOff x="0" y="0"/>
            <a:chExt cx="17849850" cy="10271125"/>
          </a:xfrm>
        </p:grpSpPr>
        <p:sp>
          <p:nvSpPr>
            <p:cNvPr id="5" name="object 5"/>
            <p:cNvSpPr/>
            <p:nvPr/>
          </p:nvSpPr>
          <p:spPr>
            <a:xfrm>
              <a:off x="4187608" y="2542073"/>
              <a:ext cx="2620010" cy="0"/>
            </a:xfrm>
            <a:custGeom>
              <a:avLst/>
              <a:gdLst/>
              <a:ahLst/>
              <a:cxnLst/>
              <a:rect l="l" t="t" r="r" b="b"/>
              <a:pathLst>
                <a:path w="2620009">
                  <a:moveTo>
                    <a:pt x="0" y="0"/>
                  </a:moveTo>
                  <a:lnTo>
                    <a:pt x="2619483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3086100" cy="10271125"/>
            </a:xfrm>
            <a:custGeom>
              <a:avLst/>
              <a:gdLst/>
              <a:ahLst/>
              <a:cxnLst/>
              <a:rect l="l" t="t" r="r" b="b"/>
              <a:pathLst>
                <a:path w="3086100" h="10271125">
                  <a:moveTo>
                    <a:pt x="3086099" y="10270925"/>
                  </a:moveTo>
                  <a:lnTo>
                    <a:pt x="0" y="10270925"/>
                  </a:lnTo>
                  <a:lnTo>
                    <a:pt x="0" y="0"/>
                  </a:lnTo>
                  <a:lnTo>
                    <a:pt x="3086099" y="0"/>
                  </a:lnTo>
                  <a:lnTo>
                    <a:pt x="3086099" y="10270925"/>
                  </a:lnTo>
                  <a:close/>
                </a:path>
              </a:pathLst>
            </a:custGeom>
            <a:solidFill>
              <a:srgbClr val="583C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10504" y="1245869"/>
              <a:ext cx="5889326" cy="794799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87596" y="1193939"/>
              <a:ext cx="13662660" cy="8578215"/>
            </a:xfrm>
            <a:custGeom>
              <a:avLst/>
              <a:gdLst/>
              <a:ahLst/>
              <a:cxnLst/>
              <a:rect l="l" t="t" r="r" b="b"/>
              <a:pathLst>
                <a:path w="13662660" h="8578215">
                  <a:moveTo>
                    <a:pt x="521500" y="8315871"/>
                  </a:moveTo>
                  <a:lnTo>
                    <a:pt x="517296" y="8268779"/>
                  </a:lnTo>
                  <a:lnTo>
                    <a:pt x="505193" y="8224456"/>
                  </a:lnTo>
                  <a:lnTo>
                    <a:pt x="485914" y="8183651"/>
                  </a:lnTo>
                  <a:lnTo>
                    <a:pt x="460197" y="8147088"/>
                  </a:lnTo>
                  <a:lnTo>
                    <a:pt x="428777" y="8115528"/>
                  </a:lnTo>
                  <a:lnTo>
                    <a:pt x="392379" y="8089684"/>
                  </a:lnTo>
                  <a:lnTo>
                    <a:pt x="351764" y="8070316"/>
                  </a:lnTo>
                  <a:lnTo>
                    <a:pt x="307632" y="8058163"/>
                  </a:lnTo>
                  <a:lnTo>
                    <a:pt x="260756" y="8053933"/>
                  </a:lnTo>
                  <a:lnTo>
                    <a:pt x="213868" y="8058163"/>
                  </a:lnTo>
                  <a:lnTo>
                    <a:pt x="169748" y="8070316"/>
                  </a:lnTo>
                  <a:lnTo>
                    <a:pt x="129120" y="8089684"/>
                  </a:lnTo>
                  <a:lnTo>
                    <a:pt x="92735" y="8115528"/>
                  </a:lnTo>
                  <a:lnTo>
                    <a:pt x="61315" y="8147088"/>
                  </a:lnTo>
                  <a:lnTo>
                    <a:pt x="35598" y="8183651"/>
                  </a:lnTo>
                  <a:lnTo>
                    <a:pt x="16306" y="8224456"/>
                  </a:lnTo>
                  <a:lnTo>
                    <a:pt x="4203" y="8268779"/>
                  </a:lnTo>
                  <a:lnTo>
                    <a:pt x="0" y="8315871"/>
                  </a:lnTo>
                  <a:lnTo>
                    <a:pt x="4203" y="8362975"/>
                  </a:lnTo>
                  <a:lnTo>
                    <a:pt x="16306" y="8407298"/>
                  </a:lnTo>
                  <a:lnTo>
                    <a:pt x="35598" y="8448103"/>
                  </a:lnTo>
                  <a:lnTo>
                    <a:pt x="61315" y="8484667"/>
                  </a:lnTo>
                  <a:lnTo>
                    <a:pt x="92735" y="8516226"/>
                  </a:lnTo>
                  <a:lnTo>
                    <a:pt x="129120" y="8542071"/>
                  </a:lnTo>
                  <a:lnTo>
                    <a:pt x="169748" y="8561438"/>
                  </a:lnTo>
                  <a:lnTo>
                    <a:pt x="213868" y="8573592"/>
                  </a:lnTo>
                  <a:lnTo>
                    <a:pt x="260756" y="8577809"/>
                  </a:lnTo>
                  <a:lnTo>
                    <a:pt x="307632" y="8573592"/>
                  </a:lnTo>
                  <a:lnTo>
                    <a:pt x="351764" y="8561438"/>
                  </a:lnTo>
                  <a:lnTo>
                    <a:pt x="392379" y="8542071"/>
                  </a:lnTo>
                  <a:lnTo>
                    <a:pt x="428777" y="8516226"/>
                  </a:lnTo>
                  <a:lnTo>
                    <a:pt x="460197" y="8484667"/>
                  </a:lnTo>
                  <a:lnTo>
                    <a:pt x="485914" y="8448103"/>
                  </a:lnTo>
                  <a:lnTo>
                    <a:pt x="505193" y="8407298"/>
                  </a:lnTo>
                  <a:lnTo>
                    <a:pt x="517296" y="8362975"/>
                  </a:lnTo>
                  <a:lnTo>
                    <a:pt x="521500" y="8315871"/>
                  </a:lnTo>
                  <a:close/>
                </a:path>
                <a:path w="13662660" h="8578215">
                  <a:moveTo>
                    <a:pt x="1303743" y="8315871"/>
                  </a:moveTo>
                  <a:lnTo>
                    <a:pt x="1299540" y="8268779"/>
                  </a:lnTo>
                  <a:lnTo>
                    <a:pt x="1287437" y="8224456"/>
                  </a:lnTo>
                  <a:lnTo>
                    <a:pt x="1268158" y="8183651"/>
                  </a:lnTo>
                  <a:lnTo>
                    <a:pt x="1242428" y="8147088"/>
                  </a:lnTo>
                  <a:lnTo>
                    <a:pt x="1211008" y="8115528"/>
                  </a:lnTo>
                  <a:lnTo>
                    <a:pt x="1174623" y="8089684"/>
                  </a:lnTo>
                  <a:lnTo>
                    <a:pt x="1133995" y="8070316"/>
                  </a:lnTo>
                  <a:lnTo>
                    <a:pt x="1089875" y="8058163"/>
                  </a:lnTo>
                  <a:lnTo>
                    <a:pt x="1042987" y="8053933"/>
                  </a:lnTo>
                  <a:lnTo>
                    <a:pt x="996111" y="8058163"/>
                  </a:lnTo>
                  <a:lnTo>
                    <a:pt x="951992" y="8070316"/>
                  </a:lnTo>
                  <a:lnTo>
                    <a:pt x="911364" y="8089684"/>
                  </a:lnTo>
                  <a:lnTo>
                    <a:pt x="874979" y="8115528"/>
                  </a:lnTo>
                  <a:lnTo>
                    <a:pt x="843546" y="8147088"/>
                  </a:lnTo>
                  <a:lnTo>
                    <a:pt x="817829" y="8183651"/>
                  </a:lnTo>
                  <a:lnTo>
                    <a:pt x="798550" y="8224456"/>
                  </a:lnTo>
                  <a:lnTo>
                    <a:pt x="786447" y="8268779"/>
                  </a:lnTo>
                  <a:lnTo>
                    <a:pt x="782243" y="8315871"/>
                  </a:lnTo>
                  <a:lnTo>
                    <a:pt x="786447" y="8362975"/>
                  </a:lnTo>
                  <a:lnTo>
                    <a:pt x="798550" y="8407298"/>
                  </a:lnTo>
                  <a:lnTo>
                    <a:pt x="817829" y="8448103"/>
                  </a:lnTo>
                  <a:lnTo>
                    <a:pt x="843546" y="8484667"/>
                  </a:lnTo>
                  <a:lnTo>
                    <a:pt x="874979" y="8516226"/>
                  </a:lnTo>
                  <a:lnTo>
                    <a:pt x="911364" y="8542071"/>
                  </a:lnTo>
                  <a:lnTo>
                    <a:pt x="951992" y="8561438"/>
                  </a:lnTo>
                  <a:lnTo>
                    <a:pt x="996111" y="8573592"/>
                  </a:lnTo>
                  <a:lnTo>
                    <a:pt x="1042987" y="8577809"/>
                  </a:lnTo>
                  <a:lnTo>
                    <a:pt x="1089875" y="8573592"/>
                  </a:lnTo>
                  <a:lnTo>
                    <a:pt x="1133995" y="8561438"/>
                  </a:lnTo>
                  <a:lnTo>
                    <a:pt x="1174623" y="8542071"/>
                  </a:lnTo>
                  <a:lnTo>
                    <a:pt x="1211008" y="8516226"/>
                  </a:lnTo>
                  <a:lnTo>
                    <a:pt x="1242428" y="8484667"/>
                  </a:lnTo>
                  <a:lnTo>
                    <a:pt x="1268158" y="8448103"/>
                  </a:lnTo>
                  <a:lnTo>
                    <a:pt x="1287437" y="8407298"/>
                  </a:lnTo>
                  <a:lnTo>
                    <a:pt x="1299540" y="8362975"/>
                  </a:lnTo>
                  <a:lnTo>
                    <a:pt x="1303743" y="8315871"/>
                  </a:lnTo>
                  <a:close/>
                </a:path>
                <a:path w="13662660" h="8578215">
                  <a:moveTo>
                    <a:pt x="2085975" y="8315871"/>
                  </a:moveTo>
                  <a:lnTo>
                    <a:pt x="2081784" y="8268779"/>
                  </a:lnTo>
                  <a:lnTo>
                    <a:pt x="2069668" y="8224456"/>
                  </a:lnTo>
                  <a:lnTo>
                    <a:pt x="2050389" y="8183651"/>
                  </a:lnTo>
                  <a:lnTo>
                    <a:pt x="2024672" y="8147088"/>
                  </a:lnTo>
                  <a:lnTo>
                    <a:pt x="1993252" y="8115528"/>
                  </a:lnTo>
                  <a:lnTo>
                    <a:pt x="1956866" y="8089684"/>
                  </a:lnTo>
                  <a:lnTo>
                    <a:pt x="1916239" y="8070316"/>
                  </a:lnTo>
                  <a:lnTo>
                    <a:pt x="1872119" y="8058163"/>
                  </a:lnTo>
                  <a:lnTo>
                    <a:pt x="1825231" y="8053933"/>
                  </a:lnTo>
                  <a:lnTo>
                    <a:pt x="1778355" y="8058163"/>
                  </a:lnTo>
                  <a:lnTo>
                    <a:pt x="1734223" y="8070316"/>
                  </a:lnTo>
                  <a:lnTo>
                    <a:pt x="1693608" y="8089684"/>
                  </a:lnTo>
                  <a:lnTo>
                    <a:pt x="1657210" y="8115528"/>
                  </a:lnTo>
                  <a:lnTo>
                    <a:pt x="1625790" y="8147088"/>
                  </a:lnTo>
                  <a:lnTo>
                    <a:pt x="1600073" y="8183651"/>
                  </a:lnTo>
                  <a:lnTo>
                    <a:pt x="1580794" y="8224456"/>
                  </a:lnTo>
                  <a:lnTo>
                    <a:pt x="1568691" y="8268779"/>
                  </a:lnTo>
                  <a:lnTo>
                    <a:pt x="1564487" y="8315871"/>
                  </a:lnTo>
                  <a:lnTo>
                    <a:pt x="1568691" y="8362975"/>
                  </a:lnTo>
                  <a:lnTo>
                    <a:pt x="1580794" y="8407298"/>
                  </a:lnTo>
                  <a:lnTo>
                    <a:pt x="1600073" y="8448103"/>
                  </a:lnTo>
                  <a:lnTo>
                    <a:pt x="1625790" y="8484667"/>
                  </a:lnTo>
                  <a:lnTo>
                    <a:pt x="1657210" y="8516226"/>
                  </a:lnTo>
                  <a:lnTo>
                    <a:pt x="1693608" y="8542071"/>
                  </a:lnTo>
                  <a:lnTo>
                    <a:pt x="1734223" y="8561438"/>
                  </a:lnTo>
                  <a:lnTo>
                    <a:pt x="1778355" y="8573592"/>
                  </a:lnTo>
                  <a:lnTo>
                    <a:pt x="1825231" y="8577809"/>
                  </a:lnTo>
                  <a:lnTo>
                    <a:pt x="1872119" y="8573592"/>
                  </a:lnTo>
                  <a:lnTo>
                    <a:pt x="1916239" y="8561438"/>
                  </a:lnTo>
                  <a:lnTo>
                    <a:pt x="1956866" y="8542071"/>
                  </a:lnTo>
                  <a:lnTo>
                    <a:pt x="1993252" y="8516226"/>
                  </a:lnTo>
                  <a:lnTo>
                    <a:pt x="2024672" y="8484667"/>
                  </a:lnTo>
                  <a:lnTo>
                    <a:pt x="2050389" y="8448103"/>
                  </a:lnTo>
                  <a:lnTo>
                    <a:pt x="2069668" y="8407298"/>
                  </a:lnTo>
                  <a:lnTo>
                    <a:pt x="2081784" y="8362975"/>
                  </a:lnTo>
                  <a:lnTo>
                    <a:pt x="2085975" y="8315871"/>
                  </a:lnTo>
                  <a:close/>
                </a:path>
                <a:path w="13662660" h="8578215">
                  <a:moveTo>
                    <a:pt x="13662089" y="639826"/>
                  </a:moveTo>
                  <a:lnTo>
                    <a:pt x="13660336" y="592099"/>
                  </a:lnTo>
                  <a:lnTo>
                    <a:pt x="13655142" y="545325"/>
                  </a:lnTo>
                  <a:lnTo>
                    <a:pt x="13646658" y="499630"/>
                  </a:lnTo>
                  <a:lnTo>
                    <a:pt x="13634974" y="455117"/>
                  </a:lnTo>
                  <a:lnTo>
                    <a:pt x="13620255" y="411924"/>
                  </a:lnTo>
                  <a:lnTo>
                    <a:pt x="13602589" y="370192"/>
                  </a:lnTo>
                  <a:lnTo>
                    <a:pt x="13582117" y="330009"/>
                  </a:lnTo>
                  <a:lnTo>
                    <a:pt x="13558952" y="291528"/>
                  </a:lnTo>
                  <a:lnTo>
                    <a:pt x="13558215" y="290487"/>
                  </a:lnTo>
                  <a:lnTo>
                    <a:pt x="13558215" y="639826"/>
                  </a:lnTo>
                  <a:lnTo>
                    <a:pt x="13558126" y="7414120"/>
                  </a:lnTo>
                  <a:lnTo>
                    <a:pt x="13556082" y="7459777"/>
                  </a:lnTo>
                  <a:lnTo>
                    <a:pt x="13549617" y="7508113"/>
                  </a:lnTo>
                  <a:lnTo>
                    <a:pt x="13539153" y="7554163"/>
                  </a:lnTo>
                  <a:lnTo>
                    <a:pt x="13524814" y="7598638"/>
                  </a:lnTo>
                  <a:lnTo>
                    <a:pt x="13506793" y="7641349"/>
                  </a:lnTo>
                  <a:lnTo>
                    <a:pt x="13485292" y="7682052"/>
                  </a:lnTo>
                  <a:lnTo>
                    <a:pt x="13460463" y="7720685"/>
                  </a:lnTo>
                  <a:lnTo>
                    <a:pt x="13432511" y="7756931"/>
                  </a:lnTo>
                  <a:lnTo>
                    <a:pt x="13401637" y="7790637"/>
                  </a:lnTo>
                  <a:lnTo>
                    <a:pt x="13368007" y="7821612"/>
                  </a:lnTo>
                  <a:lnTo>
                    <a:pt x="13331812" y="7849667"/>
                  </a:lnTo>
                  <a:lnTo>
                    <a:pt x="13293243" y="7874597"/>
                  </a:lnTo>
                  <a:lnTo>
                    <a:pt x="13252476" y="7896225"/>
                  </a:lnTo>
                  <a:lnTo>
                    <a:pt x="13209702" y="7914348"/>
                  </a:lnTo>
                  <a:lnTo>
                    <a:pt x="13165112" y="7928775"/>
                  </a:lnTo>
                  <a:lnTo>
                    <a:pt x="13118872" y="7939329"/>
                  </a:lnTo>
                  <a:lnTo>
                    <a:pt x="13071196" y="7945793"/>
                  </a:lnTo>
                  <a:lnTo>
                    <a:pt x="13022263" y="7948003"/>
                  </a:lnTo>
                  <a:lnTo>
                    <a:pt x="8310791" y="7948003"/>
                  </a:lnTo>
                  <a:lnTo>
                    <a:pt x="8262163" y="7945818"/>
                  </a:lnTo>
                  <a:lnTo>
                    <a:pt x="8214728" y="7939392"/>
                  </a:lnTo>
                  <a:lnTo>
                    <a:pt x="8168665" y="7928927"/>
                  </a:lnTo>
                  <a:lnTo>
                    <a:pt x="8124190" y="7914589"/>
                  </a:lnTo>
                  <a:lnTo>
                    <a:pt x="8081480" y="7896568"/>
                  </a:lnTo>
                  <a:lnTo>
                    <a:pt x="8040738" y="7875054"/>
                  </a:lnTo>
                  <a:lnTo>
                    <a:pt x="8002143" y="7850238"/>
                  </a:lnTo>
                  <a:lnTo>
                    <a:pt x="7965897" y="7822298"/>
                  </a:lnTo>
                  <a:lnTo>
                    <a:pt x="7932191" y="7791412"/>
                  </a:lnTo>
                  <a:lnTo>
                    <a:pt x="7901216" y="7757782"/>
                  </a:lnTo>
                  <a:lnTo>
                    <a:pt x="7873174" y="7721587"/>
                  </a:lnTo>
                  <a:lnTo>
                    <a:pt x="7848232" y="7683017"/>
                  </a:lnTo>
                  <a:lnTo>
                    <a:pt x="7826603" y="7642250"/>
                  </a:lnTo>
                  <a:lnTo>
                    <a:pt x="7808481" y="7599477"/>
                  </a:lnTo>
                  <a:lnTo>
                    <a:pt x="7794053" y="7554887"/>
                  </a:lnTo>
                  <a:lnTo>
                    <a:pt x="7783500" y="7508659"/>
                  </a:lnTo>
                  <a:lnTo>
                    <a:pt x="7777035" y="7460983"/>
                  </a:lnTo>
                  <a:lnTo>
                    <a:pt x="7774927" y="7414120"/>
                  </a:lnTo>
                  <a:lnTo>
                    <a:pt x="7774838" y="639826"/>
                  </a:lnTo>
                  <a:lnTo>
                    <a:pt x="7776997" y="592099"/>
                  </a:lnTo>
                  <a:lnTo>
                    <a:pt x="7783500" y="543763"/>
                  </a:lnTo>
                  <a:lnTo>
                    <a:pt x="7794053" y="497700"/>
                  </a:lnTo>
                  <a:lnTo>
                    <a:pt x="7808481" y="453224"/>
                  </a:lnTo>
                  <a:lnTo>
                    <a:pt x="7826603" y="410514"/>
                  </a:lnTo>
                  <a:lnTo>
                    <a:pt x="7848232" y="369773"/>
                  </a:lnTo>
                  <a:lnTo>
                    <a:pt x="7873174" y="331177"/>
                  </a:lnTo>
                  <a:lnTo>
                    <a:pt x="7901216" y="294932"/>
                  </a:lnTo>
                  <a:lnTo>
                    <a:pt x="7932191" y="261226"/>
                  </a:lnTo>
                  <a:lnTo>
                    <a:pt x="7965897" y="230251"/>
                  </a:lnTo>
                  <a:lnTo>
                    <a:pt x="8002143" y="202209"/>
                  </a:lnTo>
                  <a:lnTo>
                    <a:pt x="8040738" y="177266"/>
                  </a:lnTo>
                  <a:lnTo>
                    <a:pt x="8081480" y="155638"/>
                  </a:lnTo>
                  <a:lnTo>
                    <a:pt x="8124190" y="137515"/>
                  </a:lnTo>
                  <a:lnTo>
                    <a:pt x="8168665" y="123088"/>
                  </a:lnTo>
                  <a:lnTo>
                    <a:pt x="8214728" y="112534"/>
                  </a:lnTo>
                  <a:lnTo>
                    <a:pt x="8262163" y="106070"/>
                  </a:lnTo>
                  <a:lnTo>
                    <a:pt x="8310791" y="103873"/>
                  </a:lnTo>
                  <a:lnTo>
                    <a:pt x="13022263" y="103873"/>
                  </a:lnTo>
                  <a:lnTo>
                    <a:pt x="13070891" y="106045"/>
                  </a:lnTo>
                  <a:lnTo>
                    <a:pt x="13118325" y="112471"/>
                  </a:lnTo>
                  <a:lnTo>
                    <a:pt x="13164388" y="122936"/>
                  </a:lnTo>
                  <a:lnTo>
                    <a:pt x="13208864" y="137274"/>
                  </a:lnTo>
                  <a:lnTo>
                    <a:pt x="13251574" y="155295"/>
                  </a:lnTo>
                  <a:lnTo>
                    <a:pt x="13292315" y="176809"/>
                  </a:lnTo>
                  <a:lnTo>
                    <a:pt x="13330911" y="201625"/>
                  </a:lnTo>
                  <a:lnTo>
                    <a:pt x="13367157" y="229577"/>
                  </a:lnTo>
                  <a:lnTo>
                    <a:pt x="13400862" y="260451"/>
                  </a:lnTo>
                  <a:lnTo>
                    <a:pt x="13431838" y="294081"/>
                  </a:lnTo>
                  <a:lnTo>
                    <a:pt x="13459879" y="330276"/>
                  </a:lnTo>
                  <a:lnTo>
                    <a:pt x="13484822" y="368846"/>
                  </a:lnTo>
                  <a:lnTo>
                    <a:pt x="13506450" y="409613"/>
                  </a:lnTo>
                  <a:lnTo>
                    <a:pt x="13524573" y="452386"/>
                  </a:lnTo>
                  <a:lnTo>
                    <a:pt x="13539000" y="496976"/>
                  </a:lnTo>
                  <a:lnTo>
                    <a:pt x="13549554" y="543217"/>
                  </a:lnTo>
                  <a:lnTo>
                    <a:pt x="13556018" y="590892"/>
                  </a:lnTo>
                  <a:lnTo>
                    <a:pt x="13558215" y="639826"/>
                  </a:lnTo>
                  <a:lnTo>
                    <a:pt x="13558215" y="290487"/>
                  </a:lnTo>
                  <a:lnTo>
                    <a:pt x="13533234" y="254863"/>
                  </a:lnTo>
                  <a:lnTo>
                    <a:pt x="13505079" y="220141"/>
                  </a:lnTo>
                  <a:lnTo>
                    <a:pt x="13474599" y="187490"/>
                  </a:lnTo>
                  <a:lnTo>
                    <a:pt x="13441947" y="157010"/>
                  </a:lnTo>
                  <a:lnTo>
                    <a:pt x="13407225" y="128854"/>
                  </a:lnTo>
                  <a:lnTo>
                    <a:pt x="13371602" y="103873"/>
                  </a:lnTo>
                  <a:lnTo>
                    <a:pt x="13370560" y="103136"/>
                  </a:lnTo>
                  <a:lnTo>
                    <a:pt x="13332181" y="80048"/>
                  </a:lnTo>
                  <a:lnTo>
                    <a:pt x="13291985" y="59550"/>
                  </a:lnTo>
                  <a:lnTo>
                    <a:pt x="13250215" y="41859"/>
                  </a:lnTo>
                  <a:lnTo>
                    <a:pt x="13207010" y="27127"/>
                  </a:lnTo>
                  <a:lnTo>
                    <a:pt x="13162483" y="15443"/>
                  </a:lnTo>
                  <a:lnTo>
                    <a:pt x="13116763" y="6946"/>
                  </a:lnTo>
                  <a:lnTo>
                    <a:pt x="13069989" y="1752"/>
                  </a:lnTo>
                  <a:lnTo>
                    <a:pt x="13022263" y="0"/>
                  </a:lnTo>
                  <a:lnTo>
                    <a:pt x="8310791" y="0"/>
                  </a:lnTo>
                  <a:lnTo>
                    <a:pt x="8263077" y="1752"/>
                  </a:lnTo>
                  <a:lnTo>
                    <a:pt x="8216303" y="6946"/>
                  </a:lnTo>
                  <a:lnTo>
                    <a:pt x="8170621" y="15430"/>
                  </a:lnTo>
                  <a:lnTo>
                    <a:pt x="8126133" y="27114"/>
                  </a:lnTo>
                  <a:lnTo>
                    <a:pt x="8082966" y="41833"/>
                  </a:lnTo>
                  <a:lnTo>
                    <a:pt x="8041259" y="59499"/>
                  </a:lnTo>
                  <a:lnTo>
                    <a:pt x="8000974" y="80048"/>
                  </a:lnTo>
                  <a:lnTo>
                    <a:pt x="7962493" y="103238"/>
                  </a:lnTo>
                  <a:lnTo>
                    <a:pt x="7925829" y="128993"/>
                  </a:lnTo>
                  <a:lnTo>
                    <a:pt x="7891107" y="157213"/>
                  </a:lnTo>
                  <a:lnTo>
                    <a:pt x="7858455" y="187744"/>
                  </a:lnTo>
                  <a:lnTo>
                    <a:pt x="7827975" y="220484"/>
                  </a:lnTo>
                  <a:lnTo>
                    <a:pt x="7799819" y="255295"/>
                  </a:lnTo>
                  <a:lnTo>
                    <a:pt x="7774102" y="292061"/>
                  </a:lnTo>
                  <a:lnTo>
                    <a:pt x="7750950" y="330669"/>
                  </a:lnTo>
                  <a:lnTo>
                    <a:pt x="7730464" y="370992"/>
                  </a:lnTo>
                  <a:lnTo>
                    <a:pt x="7712811" y="412889"/>
                  </a:lnTo>
                  <a:lnTo>
                    <a:pt x="7698079" y="456260"/>
                  </a:lnTo>
                  <a:lnTo>
                    <a:pt x="7686408" y="500964"/>
                  </a:lnTo>
                  <a:lnTo>
                    <a:pt x="7677912" y="546887"/>
                  </a:lnTo>
                  <a:lnTo>
                    <a:pt x="7672730" y="593915"/>
                  </a:lnTo>
                  <a:lnTo>
                    <a:pt x="7671041" y="639826"/>
                  </a:lnTo>
                  <a:lnTo>
                    <a:pt x="7670965" y="7414120"/>
                  </a:lnTo>
                  <a:lnTo>
                    <a:pt x="7672730" y="7461834"/>
                  </a:lnTo>
                  <a:lnTo>
                    <a:pt x="7677912" y="7508659"/>
                  </a:lnTo>
                  <a:lnTo>
                    <a:pt x="7686370" y="7554163"/>
                  </a:lnTo>
                  <a:lnTo>
                    <a:pt x="7698079" y="7598829"/>
                  </a:lnTo>
                  <a:lnTo>
                    <a:pt x="7712811" y="7642009"/>
                  </a:lnTo>
                  <a:lnTo>
                    <a:pt x="7730464" y="7683754"/>
                  </a:lnTo>
                  <a:lnTo>
                    <a:pt x="7750950" y="7723937"/>
                  </a:lnTo>
                  <a:lnTo>
                    <a:pt x="7774102" y="7762418"/>
                  </a:lnTo>
                  <a:lnTo>
                    <a:pt x="7799819" y="7799083"/>
                  </a:lnTo>
                  <a:lnTo>
                    <a:pt x="7827975" y="7833804"/>
                  </a:lnTo>
                  <a:lnTo>
                    <a:pt x="7858455" y="7866456"/>
                  </a:lnTo>
                  <a:lnTo>
                    <a:pt x="7891107" y="7896936"/>
                  </a:lnTo>
                  <a:lnTo>
                    <a:pt x="7925829" y="7925092"/>
                  </a:lnTo>
                  <a:lnTo>
                    <a:pt x="7962493" y="7950809"/>
                  </a:lnTo>
                  <a:lnTo>
                    <a:pt x="8000974" y="7973962"/>
                  </a:lnTo>
                  <a:lnTo>
                    <a:pt x="8041157" y="7994447"/>
                  </a:lnTo>
                  <a:lnTo>
                    <a:pt x="8082902" y="8012100"/>
                  </a:lnTo>
                  <a:lnTo>
                    <a:pt x="8126082" y="8026832"/>
                  </a:lnTo>
                  <a:lnTo>
                    <a:pt x="8170596" y="8038503"/>
                  </a:lnTo>
                  <a:lnTo>
                    <a:pt x="8216290" y="8046999"/>
                  </a:lnTo>
                  <a:lnTo>
                    <a:pt x="8262950" y="8052168"/>
                  </a:lnTo>
                  <a:lnTo>
                    <a:pt x="8310791" y="8053946"/>
                  </a:lnTo>
                  <a:lnTo>
                    <a:pt x="13022263" y="8053946"/>
                  </a:lnTo>
                  <a:lnTo>
                    <a:pt x="13069989" y="8052168"/>
                  </a:lnTo>
                  <a:lnTo>
                    <a:pt x="13116801" y="8046948"/>
                  </a:lnTo>
                  <a:lnTo>
                    <a:pt x="13162560" y="8038401"/>
                  </a:lnTo>
                  <a:lnTo>
                    <a:pt x="13207137" y="8026654"/>
                  </a:lnTo>
                  <a:lnTo>
                    <a:pt x="13250405" y="8011833"/>
                  </a:lnTo>
                  <a:lnTo>
                    <a:pt x="13292239" y="7994066"/>
                  </a:lnTo>
                  <a:lnTo>
                    <a:pt x="13332511" y="7973466"/>
                  </a:lnTo>
                  <a:lnTo>
                    <a:pt x="13371081" y="7950187"/>
                  </a:lnTo>
                  <a:lnTo>
                    <a:pt x="13407835" y="7924330"/>
                  </a:lnTo>
                  <a:lnTo>
                    <a:pt x="13442645" y="7896034"/>
                  </a:lnTo>
                  <a:lnTo>
                    <a:pt x="13475386" y="7865427"/>
                  </a:lnTo>
                  <a:lnTo>
                    <a:pt x="13505917" y="7832623"/>
                  </a:lnTo>
                  <a:lnTo>
                    <a:pt x="13534123" y="7797762"/>
                  </a:lnTo>
                  <a:lnTo>
                    <a:pt x="13559866" y="7760957"/>
                  </a:lnTo>
                  <a:lnTo>
                    <a:pt x="13583031" y="7722349"/>
                  </a:lnTo>
                  <a:lnTo>
                    <a:pt x="13603465" y="7682090"/>
                  </a:lnTo>
                  <a:lnTo>
                    <a:pt x="13621093" y="7640206"/>
                  </a:lnTo>
                  <a:lnTo>
                    <a:pt x="13635736" y="7596924"/>
                  </a:lnTo>
                  <a:lnTo>
                    <a:pt x="13647280" y="7552347"/>
                  </a:lnTo>
                  <a:lnTo>
                    <a:pt x="13655612" y="7506589"/>
                  </a:lnTo>
                  <a:lnTo>
                    <a:pt x="13660590" y="7459777"/>
                  </a:lnTo>
                  <a:lnTo>
                    <a:pt x="13662025" y="7414120"/>
                  </a:lnTo>
                  <a:lnTo>
                    <a:pt x="13662089" y="6398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479972" y="2776549"/>
            <a:ext cx="7737475" cy="585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0195" indent="343535">
              <a:lnSpc>
                <a:spcPct val="113999"/>
              </a:lnSpc>
              <a:spcBef>
                <a:spcPts val="100"/>
              </a:spcBef>
              <a:buAutoNum type="romanLcPeriod" startAt="4"/>
              <a:tabLst>
                <a:tab pos="356235" algn="l"/>
              </a:tabLst>
            </a:pPr>
            <a:r>
              <a:rPr sz="2100" spc="-60" dirty="0">
                <a:latin typeface="Lucida Sans Unicode"/>
                <a:cs typeface="Lucida Sans Unicode"/>
              </a:rPr>
              <a:t>It</a:t>
            </a:r>
            <a:r>
              <a:rPr sz="2100" spc="-110" dirty="0">
                <a:latin typeface="Lucida Sans Unicode"/>
                <a:cs typeface="Lucida Sans Unicode"/>
              </a:rPr>
              <a:t> </a:t>
            </a:r>
            <a:r>
              <a:rPr sz="2100" spc="100" dirty="0">
                <a:latin typeface="Lucida Sans Unicode"/>
                <a:cs typeface="Lucida Sans Unicode"/>
              </a:rPr>
              <a:t>has</a:t>
            </a:r>
            <a:r>
              <a:rPr sz="2100" spc="-105" dirty="0">
                <a:latin typeface="Lucida Sans Unicode"/>
                <a:cs typeface="Lucida Sans Unicode"/>
              </a:rPr>
              <a:t> </a:t>
            </a:r>
            <a:r>
              <a:rPr sz="2100" spc="90" dirty="0">
                <a:latin typeface="Lucida Sans Unicode"/>
                <a:cs typeface="Lucida Sans Unicode"/>
              </a:rPr>
              <a:t>been</a:t>
            </a:r>
            <a:r>
              <a:rPr sz="2100" spc="-110" dirty="0">
                <a:latin typeface="Lucida Sans Unicode"/>
                <a:cs typeface="Lucida Sans Unicode"/>
              </a:rPr>
              <a:t> </a:t>
            </a:r>
            <a:r>
              <a:rPr sz="2100" spc="-20" dirty="0">
                <a:latin typeface="Lucida Sans Unicode"/>
                <a:cs typeface="Lucida Sans Unicode"/>
              </a:rPr>
              <a:t>difficult</a:t>
            </a:r>
            <a:r>
              <a:rPr sz="2100" spc="-10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to</a:t>
            </a:r>
            <a:r>
              <a:rPr sz="2100" spc="-110" dirty="0">
                <a:latin typeface="Lucida Sans Unicode"/>
                <a:cs typeface="Lucida Sans Unicode"/>
              </a:rPr>
              <a:t> </a:t>
            </a:r>
            <a:r>
              <a:rPr sz="2100" spc="75" dirty="0">
                <a:latin typeface="Lucida Sans Unicode"/>
                <a:cs typeface="Lucida Sans Unicode"/>
              </a:rPr>
              <a:t>convince</a:t>
            </a:r>
            <a:r>
              <a:rPr sz="2100" spc="-105" dirty="0">
                <a:latin typeface="Lucida Sans Unicode"/>
                <a:cs typeface="Lucida Sans Unicode"/>
              </a:rPr>
              <a:t> </a:t>
            </a:r>
            <a:r>
              <a:rPr sz="2100" spc="60" dirty="0">
                <a:latin typeface="Lucida Sans Unicode"/>
                <a:cs typeface="Lucida Sans Unicode"/>
              </a:rPr>
              <a:t>people</a:t>
            </a:r>
            <a:r>
              <a:rPr sz="2100" spc="-11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that,</a:t>
            </a:r>
            <a:r>
              <a:rPr sz="2100" spc="-10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this</a:t>
            </a:r>
            <a:r>
              <a:rPr sz="2100" spc="-110" dirty="0">
                <a:latin typeface="Lucida Sans Unicode"/>
                <a:cs typeface="Lucida Sans Unicode"/>
              </a:rPr>
              <a:t> </a:t>
            </a:r>
            <a:r>
              <a:rPr sz="2100" spc="-20" dirty="0">
                <a:latin typeface="Lucida Sans Unicode"/>
                <a:cs typeface="Lucida Sans Unicode"/>
              </a:rPr>
              <a:t>is</a:t>
            </a:r>
            <a:r>
              <a:rPr sz="2100" spc="-105" dirty="0">
                <a:latin typeface="Lucida Sans Unicode"/>
                <a:cs typeface="Lucida Sans Unicode"/>
              </a:rPr>
              <a:t> </a:t>
            </a:r>
            <a:r>
              <a:rPr sz="2100" spc="114" dirty="0">
                <a:latin typeface="Lucida Sans Unicode"/>
                <a:cs typeface="Lucida Sans Unicode"/>
              </a:rPr>
              <a:t>an </a:t>
            </a:r>
            <a:r>
              <a:rPr sz="2100" spc="45" dirty="0">
                <a:latin typeface="Lucida Sans Unicode"/>
                <a:cs typeface="Lucida Sans Unicode"/>
              </a:rPr>
              <a:t>alternative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spc="120" dirty="0">
                <a:latin typeface="Lucida Sans Unicode"/>
                <a:cs typeface="Lucida Sans Unicode"/>
              </a:rPr>
              <a:t>means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of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financing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spc="135" dirty="0">
                <a:latin typeface="Lucida Sans Unicode"/>
                <a:cs typeface="Lucida Sans Unicode"/>
              </a:rPr>
              <a:t>as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spc="70" dirty="0">
                <a:latin typeface="Lucida Sans Unicode"/>
                <a:cs typeface="Lucida Sans Unicode"/>
              </a:rPr>
              <a:t>opposed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to</a:t>
            </a:r>
            <a:r>
              <a:rPr sz="2100" spc="-45" dirty="0">
                <a:latin typeface="Lucida Sans Unicode"/>
                <a:cs typeface="Lucida Sans Unicode"/>
              </a:rPr>
              <a:t> </a:t>
            </a:r>
            <a:r>
              <a:rPr sz="2100" spc="204" dirty="0">
                <a:latin typeface="Lucida Sans Unicode"/>
                <a:cs typeface="Lucida Sans Unicode"/>
              </a:rPr>
              <a:t>a </a:t>
            </a:r>
            <a:r>
              <a:rPr sz="2100" dirty="0">
                <a:latin typeface="Lucida Sans Unicode"/>
                <a:cs typeface="Lucida Sans Unicode"/>
              </a:rPr>
              <a:t>religious</a:t>
            </a:r>
            <a:r>
              <a:rPr sz="2100" spc="-150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activity</a:t>
            </a:r>
            <a:endParaRPr sz="21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5"/>
              </a:spcBef>
              <a:buFont typeface="Lucida Sans Unicode"/>
              <a:buAutoNum type="romanLcPeriod" startAt="4"/>
            </a:pPr>
            <a:endParaRPr sz="2100">
              <a:latin typeface="Lucida Sans Unicode"/>
              <a:cs typeface="Lucida Sans Unicode"/>
            </a:endParaRPr>
          </a:p>
          <a:p>
            <a:pPr marL="41275" marR="425450" indent="278130">
              <a:lnSpc>
                <a:spcPct val="113999"/>
              </a:lnSpc>
              <a:spcBef>
                <a:spcPts val="5"/>
              </a:spcBef>
              <a:buAutoNum type="romanLcPeriod" startAt="4"/>
              <a:tabLst>
                <a:tab pos="319405" algn="l"/>
              </a:tabLst>
            </a:pPr>
            <a:r>
              <a:rPr sz="2100" dirty="0">
                <a:latin typeface="Lucida Sans Unicode"/>
                <a:cs typeface="Lucida Sans Unicode"/>
              </a:rPr>
              <a:t>Clarity</a:t>
            </a:r>
            <a:r>
              <a:rPr sz="2100" spc="5" dirty="0">
                <a:latin typeface="Lucida Sans Unicode"/>
                <a:cs typeface="Lucida Sans Unicode"/>
              </a:rPr>
              <a:t> </a:t>
            </a:r>
            <a:r>
              <a:rPr sz="2100" spc="-20" dirty="0">
                <a:latin typeface="Lucida Sans Unicode"/>
                <a:cs typeface="Lucida Sans Unicode"/>
              </a:rPr>
              <a:t>is</a:t>
            </a:r>
            <a:r>
              <a:rPr sz="2100" spc="10" dirty="0">
                <a:latin typeface="Lucida Sans Unicode"/>
                <a:cs typeface="Lucida Sans Unicode"/>
              </a:rPr>
              <a:t> </a:t>
            </a:r>
            <a:r>
              <a:rPr sz="2100" spc="55" dirty="0">
                <a:latin typeface="Lucida Sans Unicode"/>
                <a:cs typeface="Lucida Sans Unicode"/>
              </a:rPr>
              <a:t>crucial</a:t>
            </a:r>
            <a:r>
              <a:rPr sz="2100" spc="10" dirty="0">
                <a:latin typeface="Lucida Sans Unicode"/>
                <a:cs typeface="Lucida Sans Unicode"/>
              </a:rPr>
              <a:t> </a:t>
            </a:r>
            <a:r>
              <a:rPr sz="2100" spc="45" dirty="0">
                <a:latin typeface="Lucida Sans Unicode"/>
                <a:cs typeface="Lucida Sans Unicode"/>
              </a:rPr>
              <a:t>regarding</a:t>
            </a:r>
            <a:r>
              <a:rPr sz="2100" spc="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the</a:t>
            </a:r>
            <a:r>
              <a:rPr sz="2100" spc="10" dirty="0">
                <a:latin typeface="Lucida Sans Unicode"/>
                <a:cs typeface="Lucida Sans Unicode"/>
              </a:rPr>
              <a:t> </a:t>
            </a:r>
            <a:r>
              <a:rPr sz="2100" spc="55" dirty="0">
                <a:latin typeface="Lucida Sans Unicode"/>
                <a:cs typeface="Lucida Sans Unicode"/>
              </a:rPr>
              <a:t>legal</a:t>
            </a:r>
            <a:r>
              <a:rPr sz="2100" spc="1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enforceability</a:t>
            </a:r>
            <a:r>
              <a:rPr sz="2100" spc="10" dirty="0">
                <a:latin typeface="Lucida Sans Unicode"/>
                <a:cs typeface="Lucida Sans Unicode"/>
              </a:rPr>
              <a:t> </a:t>
            </a:r>
            <a:r>
              <a:rPr sz="2100" spc="-25" dirty="0">
                <a:latin typeface="Lucida Sans Unicode"/>
                <a:cs typeface="Lucida Sans Unicode"/>
              </a:rPr>
              <a:t>of </a:t>
            </a:r>
            <a:r>
              <a:rPr sz="2100" spc="50" dirty="0">
                <a:latin typeface="Lucida Sans Unicode"/>
                <a:cs typeface="Lucida Sans Unicode"/>
              </a:rPr>
              <a:t>Islamic</a:t>
            </a:r>
            <a:r>
              <a:rPr sz="2100" spc="-85" dirty="0">
                <a:latin typeface="Lucida Sans Unicode"/>
                <a:cs typeface="Lucida Sans Unicode"/>
              </a:rPr>
              <a:t> </a:t>
            </a:r>
            <a:r>
              <a:rPr sz="2100" spc="60" dirty="0">
                <a:latin typeface="Lucida Sans Unicode"/>
                <a:cs typeface="Lucida Sans Unicode"/>
              </a:rPr>
              <a:t>finance</a:t>
            </a:r>
            <a:r>
              <a:rPr sz="2100" spc="-8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products</a:t>
            </a:r>
            <a:endParaRPr sz="21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Font typeface="Lucida Sans Unicode"/>
              <a:buAutoNum type="romanLcPeriod" startAt="4"/>
            </a:pPr>
            <a:endParaRPr sz="2100">
              <a:latin typeface="Lucida Sans Unicode"/>
              <a:cs typeface="Lucida Sans Unicode"/>
            </a:endParaRPr>
          </a:p>
          <a:p>
            <a:pPr marL="70485" marR="81280" indent="343535">
              <a:lnSpc>
                <a:spcPct val="113999"/>
              </a:lnSpc>
              <a:buAutoNum type="romanLcPeriod" startAt="4"/>
              <a:tabLst>
                <a:tab pos="414020" algn="l"/>
              </a:tabLst>
            </a:pPr>
            <a:r>
              <a:rPr sz="2100" dirty="0">
                <a:latin typeface="Lucida Sans Unicode"/>
                <a:cs typeface="Lucida Sans Unicode"/>
              </a:rPr>
              <a:t>The</a:t>
            </a:r>
            <a:r>
              <a:rPr sz="2100" spc="5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relatively</a:t>
            </a:r>
            <a:r>
              <a:rPr sz="2100" spc="5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low</a:t>
            </a:r>
            <a:r>
              <a:rPr sz="2100" spc="4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penetration</a:t>
            </a:r>
            <a:r>
              <a:rPr sz="2100" spc="5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of</a:t>
            </a:r>
            <a:r>
              <a:rPr sz="2100" spc="5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formal</a:t>
            </a:r>
            <a:r>
              <a:rPr sz="2100" spc="50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banking </a:t>
            </a:r>
            <a:r>
              <a:rPr sz="2100" spc="45" dirty="0">
                <a:latin typeface="Lucida Sans Unicode"/>
                <a:cs typeface="Lucida Sans Unicode"/>
              </a:rPr>
              <a:t>services</a:t>
            </a:r>
            <a:r>
              <a:rPr sz="2100" spc="-10" dirty="0">
                <a:latin typeface="Lucida Sans Unicode"/>
                <a:cs typeface="Lucida Sans Unicode"/>
              </a:rPr>
              <a:t> </a:t>
            </a:r>
            <a:r>
              <a:rPr sz="2100" spc="70" dirty="0">
                <a:latin typeface="Lucida Sans Unicode"/>
                <a:cs typeface="Lucida Sans Unicode"/>
              </a:rPr>
              <a:t>across</a:t>
            </a:r>
            <a:r>
              <a:rPr sz="2100" spc="-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Africa</a:t>
            </a:r>
            <a:r>
              <a:rPr sz="2100" spc="-1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represents</a:t>
            </a:r>
            <a:r>
              <a:rPr sz="2100" spc="-5" dirty="0">
                <a:latin typeface="Lucida Sans Unicode"/>
                <a:cs typeface="Lucida Sans Unicode"/>
              </a:rPr>
              <a:t> </a:t>
            </a:r>
            <a:r>
              <a:rPr sz="2100" spc="254" dirty="0">
                <a:latin typeface="Lucida Sans Unicode"/>
                <a:cs typeface="Lucida Sans Unicode"/>
              </a:rPr>
              <a:t>a</a:t>
            </a:r>
            <a:r>
              <a:rPr sz="2100" spc="-1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barrier</a:t>
            </a:r>
            <a:r>
              <a:rPr sz="2100" spc="-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to</a:t>
            </a:r>
            <a:r>
              <a:rPr sz="2100" spc="-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entry</a:t>
            </a:r>
            <a:r>
              <a:rPr sz="2100" spc="-10" dirty="0">
                <a:latin typeface="Lucida Sans Unicode"/>
                <a:cs typeface="Lucida Sans Unicode"/>
              </a:rPr>
              <a:t> </a:t>
            </a:r>
            <a:r>
              <a:rPr sz="2100" spc="-25" dirty="0">
                <a:latin typeface="Lucida Sans Unicode"/>
                <a:cs typeface="Lucida Sans Unicode"/>
              </a:rPr>
              <a:t>for </a:t>
            </a:r>
            <a:r>
              <a:rPr sz="2100" spc="50" dirty="0">
                <a:latin typeface="Lucida Sans Unicode"/>
                <a:cs typeface="Lucida Sans Unicode"/>
              </a:rPr>
              <a:t>conventional</a:t>
            </a:r>
            <a:r>
              <a:rPr sz="2100" spc="-10" dirty="0">
                <a:latin typeface="Lucida Sans Unicode"/>
                <a:cs typeface="Lucida Sans Unicode"/>
              </a:rPr>
              <a:t> </a:t>
            </a:r>
            <a:r>
              <a:rPr sz="2100" spc="125" dirty="0">
                <a:latin typeface="Lucida Sans Unicode"/>
                <a:cs typeface="Lucida Sans Unicode"/>
              </a:rPr>
              <a:t>and</a:t>
            </a:r>
            <a:r>
              <a:rPr sz="2100" spc="-10" dirty="0">
                <a:latin typeface="Lucida Sans Unicode"/>
                <a:cs typeface="Lucida Sans Unicode"/>
              </a:rPr>
              <a:t> </a:t>
            </a:r>
            <a:r>
              <a:rPr sz="2100" spc="50" dirty="0">
                <a:latin typeface="Lucida Sans Unicode"/>
                <a:cs typeface="Lucida Sans Unicode"/>
              </a:rPr>
              <a:t>Islamic</a:t>
            </a:r>
            <a:r>
              <a:rPr sz="2100" spc="-1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financial</a:t>
            </a:r>
            <a:r>
              <a:rPr sz="2100" spc="-10" dirty="0">
                <a:latin typeface="Lucida Sans Unicode"/>
                <a:cs typeface="Lucida Sans Unicode"/>
              </a:rPr>
              <a:t> </a:t>
            </a:r>
            <a:r>
              <a:rPr sz="2100" spc="-20" dirty="0">
                <a:latin typeface="Lucida Sans Unicode"/>
                <a:cs typeface="Lucida Sans Unicode"/>
              </a:rPr>
              <a:t>institutions</a:t>
            </a:r>
            <a:r>
              <a:rPr sz="2100" spc="-10" dirty="0">
                <a:latin typeface="Lucida Sans Unicode"/>
                <a:cs typeface="Lucida Sans Unicode"/>
              </a:rPr>
              <a:t> offering </a:t>
            </a:r>
            <a:r>
              <a:rPr sz="2100" dirty="0">
                <a:latin typeface="Lucida Sans Unicode"/>
                <a:cs typeface="Lucida Sans Unicode"/>
              </a:rPr>
              <a:t>Shari'ah-</a:t>
            </a:r>
            <a:r>
              <a:rPr sz="2100" spc="60" dirty="0">
                <a:latin typeface="Lucida Sans Unicode"/>
                <a:cs typeface="Lucida Sans Unicode"/>
              </a:rPr>
              <a:t>compliant</a:t>
            </a:r>
            <a:r>
              <a:rPr sz="2100" spc="6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banking</a:t>
            </a:r>
            <a:r>
              <a:rPr sz="2100" spc="6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products—</a:t>
            </a:r>
            <a:r>
              <a:rPr sz="2100" spc="65" dirty="0">
                <a:latin typeface="Lucida Sans Unicode"/>
                <a:cs typeface="Lucida Sans Unicode"/>
              </a:rPr>
              <a:t>such </a:t>
            </a:r>
            <a:r>
              <a:rPr sz="2100" spc="135" dirty="0">
                <a:latin typeface="Lucida Sans Unicode"/>
                <a:cs typeface="Lucida Sans Unicode"/>
              </a:rPr>
              <a:t>as</a:t>
            </a:r>
            <a:r>
              <a:rPr sz="2100" spc="6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Shari'ah- </a:t>
            </a:r>
            <a:r>
              <a:rPr sz="2100" spc="60" dirty="0">
                <a:latin typeface="Lucida Sans Unicode"/>
                <a:cs typeface="Lucida Sans Unicode"/>
              </a:rPr>
              <a:t>compliant</a:t>
            </a:r>
            <a:r>
              <a:rPr sz="2100" spc="-95" dirty="0">
                <a:latin typeface="Lucida Sans Unicode"/>
                <a:cs typeface="Lucida Sans Unicode"/>
              </a:rPr>
              <a:t> </a:t>
            </a:r>
            <a:r>
              <a:rPr sz="2100" spc="45" dirty="0">
                <a:latin typeface="Lucida Sans Unicode"/>
                <a:cs typeface="Lucida Sans Unicode"/>
              </a:rPr>
              <a:t>personal</a:t>
            </a:r>
            <a:r>
              <a:rPr sz="2100" spc="-9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loans,</a:t>
            </a:r>
            <a:r>
              <a:rPr sz="2100" spc="-90" dirty="0">
                <a:latin typeface="Lucida Sans Unicode"/>
                <a:cs typeface="Lucida Sans Unicode"/>
              </a:rPr>
              <a:t> </a:t>
            </a:r>
            <a:r>
              <a:rPr sz="2100" spc="80" dirty="0">
                <a:latin typeface="Lucida Sans Unicode"/>
                <a:cs typeface="Lucida Sans Unicode"/>
              </a:rPr>
              <a:t>mortgages</a:t>
            </a:r>
            <a:r>
              <a:rPr sz="2100" spc="-90" dirty="0">
                <a:latin typeface="Lucida Sans Unicode"/>
                <a:cs typeface="Lucida Sans Unicode"/>
              </a:rPr>
              <a:t> </a:t>
            </a:r>
            <a:r>
              <a:rPr sz="2100" spc="125" dirty="0">
                <a:latin typeface="Lucida Sans Unicode"/>
                <a:cs typeface="Lucida Sans Unicode"/>
              </a:rPr>
              <a:t>and</a:t>
            </a:r>
            <a:r>
              <a:rPr sz="2100" spc="-9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takaful.</a:t>
            </a:r>
            <a:endParaRPr sz="21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Lucida Sans Unicode"/>
              <a:buAutoNum type="romanLcPeriod" startAt="4"/>
            </a:pPr>
            <a:endParaRPr sz="3150">
              <a:latin typeface="Lucida Sans Unicode"/>
              <a:cs typeface="Lucida Sans Unicode"/>
            </a:endParaRPr>
          </a:p>
          <a:p>
            <a:pPr marL="12700" marR="5080" indent="409575">
              <a:lnSpc>
                <a:spcPct val="113999"/>
              </a:lnSpc>
              <a:buAutoNum type="romanLcPeriod" startAt="4"/>
              <a:tabLst>
                <a:tab pos="422275" algn="l"/>
              </a:tabLst>
            </a:pPr>
            <a:r>
              <a:rPr sz="2100" dirty="0">
                <a:latin typeface="Lucida Sans Unicode"/>
                <a:cs typeface="Lucida Sans Unicode"/>
              </a:rPr>
              <a:t>Regulatory</a:t>
            </a:r>
            <a:r>
              <a:rPr sz="2100" spc="20" dirty="0">
                <a:latin typeface="Lucida Sans Unicode"/>
                <a:cs typeface="Lucida Sans Unicode"/>
              </a:rPr>
              <a:t> </a:t>
            </a:r>
            <a:r>
              <a:rPr sz="2100" spc="125" dirty="0">
                <a:latin typeface="Lucida Sans Unicode"/>
                <a:cs typeface="Lucida Sans Unicode"/>
              </a:rPr>
              <a:t>and</a:t>
            </a:r>
            <a:r>
              <a:rPr sz="2100" spc="2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knowledge</a:t>
            </a:r>
            <a:r>
              <a:rPr sz="2100" spc="25" dirty="0">
                <a:latin typeface="Lucida Sans Unicode"/>
                <a:cs typeface="Lucida Sans Unicode"/>
              </a:rPr>
              <a:t> </a:t>
            </a:r>
            <a:r>
              <a:rPr sz="2100" spc="110" dirty="0">
                <a:latin typeface="Lucida Sans Unicode"/>
                <a:cs typeface="Lucida Sans Unicode"/>
              </a:rPr>
              <a:t>gaps</a:t>
            </a:r>
            <a:r>
              <a:rPr sz="2100" spc="2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in</a:t>
            </a:r>
            <a:r>
              <a:rPr sz="2100" spc="2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Africa</a:t>
            </a:r>
            <a:r>
              <a:rPr sz="2100" spc="25" dirty="0">
                <a:latin typeface="Lucida Sans Unicode"/>
                <a:cs typeface="Lucida Sans Unicode"/>
              </a:rPr>
              <a:t> </a:t>
            </a:r>
            <a:r>
              <a:rPr sz="2100" spc="-50" dirty="0">
                <a:latin typeface="Lucida Sans Unicode"/>
                <a:cs typeface="Lucida Sans Unicode"/>
              </a:rPr>
              <a:t>will</a:t>
            </a:r>
            <a:r>
              <a:rPr sz="2100" spc="2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take</a:t>
            </a:r>
            <a:r>
              <a:rPr sz="2100" spc="25" dirty="0">
                <a:latin typeface="Lucida Sans Unicode"/>
                <a:cs typeface="Lucida Sans Unicode"/>
              </a:rPr>
              <a:t> </a:t>
            </a:r>
            <a:r>
              <a:rPr sz="2100" spc="-20" dirty="0">
                <a:latin typeface="Lucida Sans Unicode"/>
                <a:cs typeface="Lucida Sans Unicode"/>
              </a:rPr>
              <a:t>time </a:t>
            </a:r>
            <a:r>
              <a:rPr sz="2100" dirty="0">
                <a:latin typeface="Lucida Sans Unicode"/>
                <a:cs typeface="Lucida Sans Unicode"/>
              </a:rPr>
              <a:t>to</a:t>
            </a:r>
            <a:r>
              <a:rPr sz="2100" spc="-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address,</a:t>
            </a:r>
            <a:r>
              <a:rPr sz="2100" spc="-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but</a:t>
            </a:r>
            <a:r>
              <a:rPr sz="2100" spc="-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positive</a:t>
            </a:r>
            <a:r>
              <a:rPr sz="2100" spc="-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trends</a:t>
            </a:r>
            <a:r>
              <a:rPr sz="2100" spc="-5" dirty="0">
                <a:latin typeface="Lucida Sans Unicode"/>
                <a:cs typeface="Lucida Sans Unicode"/>
              </a:rPr>
              <a:t> </a:t>
            </a:r>
            <a:r>
              <a:rPr sz="2100" spc="95" dirty="0">
                <a:latin typeface="Lucida Sans Unicode"/>
                <a:cs typeface="Lucida Sans Unicode"/>
              </a:rPr>
              <a:t>are</a:t>
            </a:r>
            <a:r>
              <a:rPr sz="2100" spc="-5" dirty="0">
                <a:latin typeface="Lucida Sans Unicode"/>
                <a:cs typeface="Lucida Sans Unicode"/>
              </a:rPr>
              <a:t> </a:t>
            </a:r>
            <a:r>
              <a:rPr sz="2100" spc="85" dirty="0">
                <a:latin typeface="Lucida Sans Unicode"/>
                <a:cs typeface="Lucida Sans Unicode"/>
              </a:rPr>
              <a:t>already</a:t>
            </a:r>
            <a:r>
              <a:rPr sz="2100" spc="-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evident.</a:t>
            </a:r>
            <a:endParaRPr sz="21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1214</Words>
  <Application>Microsoft Office PowerPoint</Application>
  <PresentationFormat>Custom</PresentationFormat>
  <Paragraphs>96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Lucida Sans Unicode</vt:lpstr>
      <vt:lpstr>Tahoma</vt:lpstr>
      <vt:lpstr>Office Theme</vt:lpstr>
      <vt:lpstr>ISLAMIC BANKING AND FINANCE IN AFRICA</vt:lpstr>
      <vt:lpstr>OUTLINE </vt:lpstr>
      <vt:lpstr>INTRODUCTION</vt:lpstr>
      <vt:lpstr>OPPORTUNITIES FOR ISLAMIC BANKING AND FINANCE IN AFRICA</vt:lpstr>
      <vt:lpstr>PowerPoint Presentation</vt:lpstr>
      <vt:lpstr>iii. Potential instruments for financial inclusion. European Investment Bank estimates that as at at 2017, 350 MILLION Africans did not have bank accounts</vt:lpstr>
      <vt:lpstr>STRIDES BY AFRICAN COUNTRIES</vt:lpstr>
      <vt:lpstr>CHALLENGES FACED BY ISLAMIC BANKING AND FINANCE IN AFRICA</vt:lpstr>
      <vt:lpstr>CHALLENGES FACED BY ISLAMIC BANKING AND FINANCE IN AFRICA</vt:lpstr>
      <vt:lpstr>THE UPSIDE...</vt:lpstr>
      <vt:lpstr>PowerPoint Presentation</vt:lpstr>
      <vt:lpstr>PowerPoint Presentation</vt:lpstr>
      <vt:lpstr>THE ROLE OF CENTRAL BANKS...</vt:lpstr>
      <vt:lpstr>CONCLUSION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munira adam</dc:creator>
  <cp:keywords>DAFhkbVIltk,BAFhkbkHvBU</cp:keywords>
  <cp:lastModifiedBy>Ismail Adam</cp:lastModifiedBy>
  <cp:revision>2</cp:revision>
  <dcterms:created xsi:type="dcterms:W3CDTF">2023-04-30T12:37:13Z</dcterms:created>
  <dcterms:modified xsi:type="dcterms:W3CDTF">2023-05-02T09:43:51Z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2023-04-30T00:00:00Z</vt:filetime>
  </property>
  <property fmtid="{D5CDD505-2E9C-101B-9397-08002B2CF9AE}" pid="3" name="Creator">
    <vt:lpwstr>Canva</vt:lpwstr>
  </property>
  <property fmtid="{D5CDD505-2E9C-101B-9397-08002B2CF9AE}" pid="4" name="Producer">
    <vt:lpwstr>Canva</vt:lpwstr>
  </property>
  <property fmtid="{D5CDD505-2E9C-101B-9397-08002B2CF9AE}" pid="5" name="LastSaved">
    <vt:filetime>2023-04-30T00:00:00Z</vt:filetime>
  </property>
</Properties>
</file>